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7"/>
  </p:notesMasterIdLst>
  <p:sldIdLst>
    <p:sldId id="256" r:id="rId2"/>
    <p:sldId id="258" r:id="rId3"/>
    <p:sldId id="259" r:id="rId4"/>
    <p:sldId id="261" r:id="rId5"/>
    <p:sldId id="262" r:id="rId6"/>
    <p:sldId id="263" r:id="rId7"/>
    <p:sldId id="265" r:id="rId8"/>
    <p:sldId id="280" r:id="rId9"/>
    <p:sldId id="281" r:id="rId10"/>
    <p:sldId id="283" r:id="rId11"/>
    <p:sldId id="284" r:id="rId12"/>
    <p:sldId id="279" r:id="rId13"/>
    <p:sldId id="286" r:id="rId14"/>
    <p:sldId id="287" r:id="rId15"/>
    <p:sldId id="288" r:id="rId16"/>
  </p:sldIdLst>
  <p:sldSz cx="9144000" cy="5143500" type="screen16x9"/>
  <p:notesSz cx="6858000" cy="9144000"/>
  <p:embeddedFontLst>
    <p:embeddedFont>
      <p:font typeface="Bahnschrift Condensed" panose="020B0502040204020203" pitchFamily="34" charset="0"/>
      <p:regular r:id="rId18"/>
      <p:bold r:id="rId19"/>
    </p:embeddedFont>
    <p:embeddedFont>
      <p:font typeface="Barlow" panose="00000500000000000000" pitchFamily="2" charset="0"/>
      <p:regular r:id="rId20"/>
      <p:bold r:id="rId21"/>
      <p:italic r:id="rId22"/>
      <p:boldItalic r:id="rId23"/>
    </p:embeddedFont>
    <p:embeddedFont>
      <p:font typeface="Oxanium" panose="020B0604020202020204" charset="0"/>
      <p:regular r:id="rId24"/>
      <p:bold r:id="rId25"/>
    </p:embeddedFont>
    <p:embeddedFont>
      <p:font typeface="Oxanium Light"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7BE57D-CF87-42F8-8F0A-283783925D89}">
  <a:tblStyle styleId="{7A7BE57D-CF87-42F8-8F0A-283783925D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30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458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113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f8cf4f0f6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f8cf4f0f6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f8cf4f0f6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f8cf4f0f6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66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f8cf4f0f6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f8cf4f0f6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66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bd6c00e73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bd6c00e73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85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8062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0" y="0"/>
            <a:ext cx="9144003" cy="5143490"/>
          </a:xfrm>
          <a:prstGeom prst="rect">
            <a:avLst/>
          </a:prstGeom>
          <a:noFill/>
          <a:ln>
            <a:noFill/>
          </a:ln>
        </p:spPr>
      </p:pic>
      <p:sp>
        <p:nvSpPr>
          <p:cNvPr id="10" name="Google Shape;10;p2"/>
          <p:cNvSpPr txBox="1">
            <a:spLocks noGrp="1"/>
          </p:cNvSpPr>
          <p:nvPr>
            <p:ph type="ctrTitle"/>
          </p:nvPr>
        </p:nvSpPr>
        <p:spPr>
          <a:xfrm>
            <a:off x="2307700" y="1175325"/>
            <a:ext cx="4528800" cy="25533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07550" y="3728625"/>
            <a:ext cx="45288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2">
            <a:alphaModFix/>
          </a:blip>
          <a:srcRect/>
          <a:stretch/>
        </p:blipFill>
        <p:spPr>
          <a:xfrm>
            <a:off x="0" y="0"/>
            <a:ext cx="9144003" cy="5143490"/>
          </a:xfrm>
          <a:prstGeom prst="rect">
            <a:avLst/>
          </a:prstGeom>
          <a:noFill/>
          <a:ln>
            <a:noFill/>
          </a:ln>
        </p:spPr>
      </p:pic>
      <p:sp>
        <p:nvSpPr>
          <p:cNvPr id="70" name="Google Shape;70;p15"/>
          <p:cNvSpPr txBox="1">
            <a:spLocks noGrp="1"/>
          </p:cNvSpPr>
          <p:nvPr>
            <p:ph type="title"/>
          </p:nvPr>
        </p:nvSpPr>
        <p:spPr>
          <a:xfrm>
            <a:off x="2391888" y="24906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1" name="Google Shape;71;p15"/>
          <p:cNvSpPr txBox="1">
            <a:spLocks noGrp="1"/>
          </p:cNvSpPr>
          <p:nvPr>
            <p:ph type="subTitle" idx="1"/>
          </p:nvPr>
        </p:nvSpPr>
        <p:spPr>
          <a:xfrm>
            <a:off x="2075838" y="1054125"/>
            <a:ext cx="49923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77"/>
        <p:cNvGrpSpPr/>
        <p:nvPr/>
      </p:nvGrpSpPr>
      <p:grpSpPr>
        <a:xfrm>
          <a:off x="0" y="0"/>
          <a:ext cx="0" cy="0"/>
          <a:chOff x="0" y="0"/>
          <a:chExt cx="0" cy="0"/>
        </a:xfrm>
      </p:grpSpPr>
      <p:pic>
        <p:nvPicPr>
          <p:cNvPr id="78" name="Google Shape;78;p17"/>
          <p:cNvPicPr preferRelativeResize="0"/>
          <p:nvPr/>
        </p:nvPicPr>
        <p:blipFill rotWithShape="1">
          <a:blip r:embed="rId2">
            <a:alphaModFix/>
          </a:blip>
          <a:srcRect/>
          <a:stretch/>
        </p:blipFill>
        <p:spPr>
          <a:xfrm>
            <a:off x="0" y="0"/>
            <a:ext cx="9144003" cy="5143490"/>
          </a:xfrm>
          <a:prstGeom prst="rect">
            <a:avLst/>
          </a:prstGeom>
          <a:noFill/>
          <a:ln>
            <a:noFill/>
          </a:ln>
        </p:spPr>
      </p:pic>
      <p:sp>
        <p:nvSpPr>
          <p:cNvPr id="79" name="Google Shape;79;p17"/>
          <p:cNvSpPr txBox="1">
            <a:spLocks noGrp="1"/>
          </p:cNvSpPr>
          <p:nvPr>
            <p:ph type="title"/>
          </p:nvPr>
        </p:nvSpPr>
        <p:spPr>
          <a:xfrm>
            <a:off x="2351700" y="2655850"/>
            <a:ext cx="444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0" name="Google Shape;80;p17"/>
          <p:cNvSpPr txBox="1">
            <a:spLocks noGrp="1"/>
          </p:cNvSpPr>
          <p:nvPr>
            <p:ph type="title" idx="2" hasCustomPrompt="1"/>
          </p:nvPr>
        </p:nvSpPr>
        <p:spPr>
          <a:xfrm>
            <a:off x="3967650" y="1497750"/>
            <a:ext cx="1208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1" name="Google Shape;81;p17"/>
          <p:cNvSpPr txBox="1">
            <a:spLocks noGrp="1"/>
          </p:cNvSpPr>
          <p:nvPr>
            <p:ph type="subTitle" idx="1"/>
          </p:nvPr>
        </p:nvSpPr>
        <p:spPr>
          <a:xfrm>
            <a:off x="2351700" y="3484775"/>
            <a:ext cx="44406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2">
            <a:alphaModFix/>
          </a:blip>
          <a:srcRect/>
          <a:stretch/>
        </p:blipFill>
        <p:spPr>
          <a:xfrm>
            <a:off x="0" y="0"/>
            <a:ext cx="9144003" cy="5143490"/>
          </a:xfrm>
          <a:prstGeom prst="rect">
            <a:avLst/>
          </a:prstGeom>
          <a:noFill/>
          <a:ln>
            <a:noFill/>
          </a:ln>
        </p:spPr>
      </p:pic>
      <p:sp>
        <p:nvSpPr>
          <p:cNvPr id="130" name="Google Shape;130;p2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25"/>
          <p:cNvSpPr txBox="1">
            <a:spLocks noGrp="1"/>
          </p:cNvSpPr>
          <p:nvPr>
            <p:ph type="title" idx="2"/>
          </p:nvPr>
        </p:nvSpPr>
        <p:spPr>
          <a:xfrm>
            <a:off x="1732125" y="1990000"/>
            <a:ext cx="2616600" cy="33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2" name="Google Shape;132;p25"/>
          <p:cNvSpPr txBox="1">
            <a:spLocks noGrp="1"/>
          </p:cNvSpPr>
          <p:nvPr>
            <p:ph type="subTitle" idx="1"/>
          </p:nvPr>
        </p:nvSpPr>
        <p:spPr>
          <a:xfrm>
            <a:off x="1732125" y="2315200"/>
            <a:ext cx="261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 name="Google Shape;133;p25"/>
          <p:cNvSpPr txBox="1">
            <a:spLocks noGrp="1"/>
          </p:cNvSpPr>
          <p:nvPr>
            <p:ph type="title" idx="3"/>
          </p:nvPr>
        </p:nvSpPr>
        <p:spPr>
          <a:xfrm>
            <a:off x="4795471" y="1990000"/>
            <a:ext cx="2616600" cy="33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4" name="Google Shape;134;p25"/>
          <p:cNvSpPr txBox="1">
            <a:spLocks noGrp="1"/>
          </p:cNvSpPr>
          <p:nvPr>
            <p:ph type="subTitle" idx="4"/>
          </p:nvPr>
        </p:nvSpPr>
        <p:spPr>
          <a:xfrm>
            <a:off x="4795463" y="2315200"/>
            <a:ext cx="26166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5" name="Google Shape;135;p25"/>
          <p:cNvSpPr txBox="1">
            <a:spLocks noGrp="1"/>
          </p:cNvSpPr>
          <p:nvPr>
            <p:ph type="title" idx="5"/>
          </p:nvPr>
        </p:nvSpPr>
        <p:spPr>
          <a:xfrm>
            <a:off x="1732125" y="3423950"/>
            <a:ext cx="2616600" cy="33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6" name="Google Shape;136;p25"/>
          <p:cNvSpPr txBox="1">
            <a:spLocks noGrp="1"/>
          </p:cNvSpPr>
          <p:nvPr>
            <p:ph type="subTitle" idx="6"/>
          </p:nvPr>
        </p:nvSpPr>
        <p:spPr>
          <a:xfrm>
            <a:off x="1732125" y="3749150"/>
            <a:ext cx="261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 name="Google Shape;137;p25"/>
          <p:cNvSpPr txBox="1">
            <a:spLocks noGrp="1"/>
          </p:cNvSpPr>
          <p:nvPr>
            <p:ph type="title" idx="7"/>
          </p:nvPr>
        </p:nvSpPr>
        <p:spPr>
          <a:xfrm>
            <a:off x="4795471" y="3423950"/>
            <a:ext cx="2616600" cy="33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8" name="Google Shape;138;p25"/>
          <p:cNvSpPr txBox="1">
            <a:spLocks noGrp="1"/>
          </p:cNvSpPr>
          <p:nvPr>
            <p:ph type="subTitle" idx="8"/>
          </p:nvPr>
        </p:nvSpPr>
        <p:spPr>
          <a:xfrm>
            <a:off x="4795463" y="3749150"/>
            <a:ext cx="26166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9"/>
        <p:cNvGrpSpPr/>
        <p:nvPr/>
      </p:nvGrpSpPr>
      <p:grpSpPr>
        <a:xfrm>
          <a:off x="0" y="0"/>
          <a:ext cx="0" cy="0"/>
          <a:chOff x="0" y="0"/>
          <a:chExt cx="0" cy="0"/>
        </a:xfrm>
      </p:grpSpPr>
      <p:pic>
        <p:nvPicPr>
          <p:cNvPr id="140" name="Google Shape;140;p26"/>
          <p:cNvPicPr preferRelativeResize="0"/>
          <p:nvPr/>
        </p:nvPicPr>
        <p:blipFill rotWithShape="1">
          <a:blip r:embed="rId2">
            <a:alphaModFix/>
          </a:blip>
          <a:srcRect/>
          <a:stretch/>
        </p:blipFill>
        <p:spPr>
          <a:xfrm>
            <a:off x="0" y="0"/>
            <a:ext cx="9144003" cy="5143490"/>
          </a:xfrm>
          <a:prstGeom prst="rect">
            <a:avLst/>
          </a:prstGeom>
          <a:noFill/>
          <a:ln>
            <a:noFill/>
          </a:ln>
        </p:spPr>
      </p:pic>
      <p:sp>
        <p:nvSpPr>
          <p:cNvPr id="141" name="Google Shape;141;p2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 name="Google Shape;142;p26"/>
          <p:cNvSpPr txBox="1">
            <a:spLocks noGrp="1"/>
          </p:cNvSpPr>
          <p:nvPr>
            <p:ph type="title" idx="2"/>
          </p:nvPr>
        </p:nvSpPr>
        <p:spPr>
          <a:xfrm>
            <a:off x="1101175" y="2018600"/>
            <a:ext cx="1986000" cy="33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 name="Google Shape;143;p26"/>
          <p:cNvSpPr txBox="1">
            <a:spLocks noGrp="1"/>
          </p:cNvSpPr>
          <p:nvPr>
            <p:ph type="subTitle" idx="1"/>
          </p:nvPr>
        </p:nvSpPr>
        <p:spPr>
          <a:xfrm>
            <a:off x="1101175" y="2343800"/>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 name="Google Shape;144;p26"/>
          <p:cNvSpPr txBox="1">
            <a:spLocks noGrp="1"/>
          </p:cNvSpPr>
          <p:nvPr>
            <p:ph type="title" idx="3"/>
          </p:nvPr>
        </p:nvSpPr>
        <p:spPr>
          <a:xfrm>
            <a:off x="3578950" y="2018600"/>
            <a:ext cx="1986000" cy="33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5" name="Google Shape;145;p26"/>
          <p:cNvSpPr txBox="1">
            <a:spLocks noGrp="1"/>
          </p:cNvSpPr>
          <p:nvPr>
            <p:ph type="subTitle" idx="4"/>
          </p:nvPr>
        </p:nvSpPr>
        <p:spPr>
          <a:xfrm>
            <a:off x="3578950" y="2343800"/>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26"/>
          <p:cNvSpPr txBox="1">
            <a:spLocks noGrp="1"/>
          </p:cNvSpPr>
          <p:nvPr>
            <p:ph type="title" idx="5"/>
          </p:nvPr>
        </p:nvSpPr>
        <p:spPr>
          <a:xfrm>
            <a:off x="1101175" y="3680600"/>
            <a:ext cx="1986000" cy="33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7" name="Google Shape;147;p26"/>
          <p:cNvSpPr txBox="1">
            <a:spLocks noGrp="1"/>
          </p:cNvSpPr>
          <p:nvPr>
            <p:ph type="subTitle" idx="6"/>
          </p:nvPr>
        </p:nvSpPr>
        <p:spPr>
          <a:xfrm>
            <a:off x="1101175" y="4005800"/>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26"/>
          <p:cNvSpPr txBox="1">
            <a:spLocks noGrp="1"/>
          </p:cNvSpPr>
          <p:nvPr>
            <p:ph type="title" idx="7"/>
          </p:nvPr>
        </p:nvSpPr>
        <p:spPr>
          <a:xfrm>
            <a:off x="3578947" y="3680600"/>
            <a:ext cx="1986000" cy="33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 name="Google Shape;149;p26"/>
          <p:cNvSpPr txBox="1">
            <a:spLocks noGrp="1"/>
          </p:cNvSpPr>
          <p:nvPr>
            <p:ph type="subTitle" idx="8"/>
          </p:nvPr>
        </p:nvSpPr>
        <p:spPr>
          <a:xfrm>
            <a:off x="3579000" y="4005800"/>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0" name="Google Shape;150;p26"/>
          <p:cNvSpPr txBox="1">
            <a:spLocks noGrp="1"/>
          </p:cNvSpPr>
          <p:nvPr>
            <p:ph type="title" idx="9"/>
          </p:nvPr>
        </p:nvSpPr>
        <p:spPr>
          <a:xfrm>
            <a:off x="6056725" y="2018600"/>
            <a:ext cx="1986000" cy="33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1" name="Google Shape;151;p26"/>
          <p:cNvSpPr txBox="1">
            <a:spLocks noGrp="1"/>
          </p:cNvSpPr>
          <p:nvPr>
            <p:ph type="subTitle" idx="13"/>
          </p:nvPr>
        </p:nvSpPr>
        <p:spPr>
          <a:xfrm>
            <a:off x="6056725" y="2343800"/>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2" name="Google Shape;152;p26"/>
          <p:cNvSpPr txBox="1">
            <a:spLocks noGrp="1"/>
          </p:cNvSpPr>
          <p:nvPr>
            <p:ph type="title" idx="14"/>
          </p:nvPr>
        </p:nvSpPr>
        <p:spPr>
          <a:xfrm>
            <a:off x="6056725" y="3680600"/>
            <a:ext cx="1986000" cy="33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 name="Google Shape;153;p26"/>
          <p:cNvSpPr txBox="1">
            <a:spLocks noGrp="1"/>
          </p:cNvSpPr>
          <p:nvPr>
            <p:ph type="subTitle" idx="15"/>
          </p:nvPr>
        </p:nvSpPr>
        <p:spPr>
          <a:xfrm>
            <a:off x="6056825" y="4005800"/>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6"/>
        <p:cNvGrpSpPr/>
        <p:nvPr/>
      </p:nvGrpSpPr>
      <p:grpSpPr>
        <a:xfrm>
          <a:off x="0" y="0"/>
          <a:ext cx="0" cy="0"/>
          <a:chOff x="0" y="0"/>
          <a:chExt cx="0" cy="0"/>
        </a:xfrm>
      </p:grpSpPr>
      <p:pic>
        <p:nvPicPr>
          <p:cNvPr id="187" name="Google Shape;187;p32"/>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8"/>
        <p:cNvGrpSpPr/>
        <p:nvPr/>
      </p:nvGrpSpPr>
      <p:grpSpPr>
        <a:xfrm>
          <a:off x="0" y="0"/>
          <a:ext cx="0" cy="0"/>
          <a:chOff x="0" y="0"/>
          <a:chExt cx="0" cy="0"/>
        </a:xfrm>
      </p:grpSpPr>
      <p:pic>
        <p:nvPicPr>
          <p:cNvPr id="189" name="Google Shape;189;p33"/>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190"/>
        <p:cNvGrpSpPr/>
        <p:nvPr/>
      </p:nvGrpSpPr>
      <p:grpSpPr>
        <a:xfrm>
          <a:off x="0" y="0"/>
          <a:ext cx="0" cy="0"/>
          <a:chOff x="0" y="0"/>
          <a:chExt cx="0" cy="0"/>
        </a:xfrm>
      </p:grpSpPr>
      <p:pic>
        <p:nvPicPr>
          <p:cNvPr id="191" name="Google Shape;191;p34"/>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9_3">
    <p:spTree>
      <p:nvGrpSpPr>
        <p:cNvPr id="1" name="Shape 192"/>
        <p:cNvGrpSpPr/>
        <p:nvPr/>
      </p:nvGrpSpPr>
      <p:grpSpPr>
        <a:xfrm>
          <a:off x="0" y="0"/>
          <a:ext cx="0" cy="0"/>
          <a:chOff x="0" y="0"/>
          <a:chExt cx="0" cy="0"/>
        </a:xfrm>
      </p:grpSpPr>
      <p:pic>
        <p:nvPicPr>
          <p:cNvPr id="193" name="Google Shape;193;p35"/>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3" cy="5143490"/>
          </a:xfrm>
          <a:prstGeom prst="rect">
            <a:avLst/>
          </a:prstGeom>
          <a:noFill/>
          <a:ln>
            <a:noFill/>
          </a:ln>
        </p:spPr>
      </p:pic>
      <p:sp>
        <p:nvSpPr>
          <p:cNvPr id="14" name="Google Shape;14;p3"/>
          <p:cNvSpPr txBox="1">
            <a:spLocks noGrp="1"/>
          </p:cNvSpPr>
          <p:nvPr>
            <p:ph type="title"/>
          </p:nvPr>
        </p:nvSpPr>
        <p:spPr>
          <a:xfrm>
            <a:off x="713100" y="2655851"/>
            <a:ext cx="4124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2170850" y="1497751"/>
            <a:ext cx="1208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713100" y="3484776"/>
            <a:ext cx="41241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3" cy="5143490"/>
          </a:xfrm>
          <a:prstGeom prst="rect">
            <a:avLst/>
          </a:prstGeom>
          <a:noFill/>
          <a:ln>
            <a:noFill/>
          </a:ln>
        </p:spPr>
      </p:pic>
      <p:sp>
        <p:nvSpPr>
          <p:cNvPr id="23" name="Google Shape;23;p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 name="Google Shape;24;p5"/>
          <p:cNvSpPr txBox="1">
            <a:spLocks noGrp="1"/>
          </p:cNvSpPr>
          <p:nvPr>
            <p:ph type="title" idx="2"/>
          </p:nvPr>
        </p:nvSpPr>
        <p:spPr>
          <a:xfrm>
            <a:off x="2647500" y="1912063"/>
            <a:ext cx="4767300" cy="336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5"/>
          <p:cNvSpPr txBox="1">
            <a:spLocks noGrp="1"/>
          </p:cNvSpPr>
          <p:nvPr>
            <p:ph type="subTitle" idx="1"/>
          </p:nvPr>
        </p:nvSpPr>
        <p:spPr>
          <a:xfrm>
            <a:off x="2647500" y="2237287"/>
            <a:ext cx="4767300" cy="6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 name="Google Shape;26;p5"/>
          <p:cNvSpPr txBox="1">
            <a:spLocks noGrp="1"/>
          </p:cNvSpPr>
          <p:nvPr>
            <p:ph type="title" idx="3"/>
          </p:nvPr>
        </p:nvSpPr>
        <p:spPr>
          <a:xfrm>
            <a:off x="1729200" y="3233413"/>
            <a:ext cx="4767300" cy="33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200"/>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27" name="Google Shape;27;p5"/>
          <p:cNvSpPr txBox="1">
            <a:spLocks noGrp="1"/>
          </p:cNvSpPr>
          <p:nvPr>
            <p:ph type="subTitle" idx="4"/>
          </p:nvPr>
        </p:nvSpPr>
        <p:spPr>
          <a:xfrm>
            <a:off x="1729188" y="3558637"/>
            <a:ext cx="4767300" cy="65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b="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a:stretch/>
        </p:blipFill>
        <p:spPr>
          <a:xfrm>
            <a:off x="0" y="0"/>
            <a:ext cx="9144003" cy="5143490"/>
          </a:xfrm>
          <a:prstGeom prst="rect">
            <a:avLst/>
          </a:prstGeom>
          <a:noFill/>
          <a:ln>
            <a:noFill/>
          </a:ln>
        </p:spPr>
      </p:pic>
      <p:sp>
        <p:nvSpPr>
          <p:cNvPr id="33" name="Google Shape;33;p7"/>
          <p:cNvSpPr txBox="1">
            <a:spLocks noGrp="1"/>
          </p:cNvSpPr>
          <p:nvPr>
            <p:ph type="body" idx="1"/>
          </p:nvPr>
        </p:nvSpPr>
        <p:spPr>
          <a:xfrm>
            <a:off x="4847475" y="1980450"/>
            <a:ext cx="3583500" cy="2391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34" name="Google Shape;34;p7"/>
          <p:cNvSpPr txBox="1">
            <a:spLocks noGrp="1"/>
          </p:cNvSpPr>
          <p:nvPr>
            <p:ph type="title"/>
          </p:nvPr>
        </p:nvSpPr>
        <p:spPr>
          <a:xfrm>
            <a:off x="4847475" y="771150"/>
            <a:ext cx="3583500" cy="1209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pic>
        <p:nvPicPr>
          <p:cNvPr id="36" name="Google Shape;36;p8"/>
          <p:cNvPicPr preferRelativeResize="0"/>
          <p:nvPr/>
        </p:nvPicPr>
        <p:blipFill rotWithShape="1">
          <a:blip r:embed="rId2">
            <a:alphaModFix/>
          </a:blip>
          <a:srcRect/>
          <a:stretch/>
        </p:blipFill>
        <p:spPr>
          <a:xfrm>
            <a:off x="0" y="0"/>
            <a:ext cx="9144003" cy="5143490"/>
          </a:xfrm>
          <a:prstGeom prst="rect">
            <a:avLst/>
          </a:prstGeom>
          <a:noFill/>
          <a:ln>
            <a:noFill/>
          </a:ln>
        </p:spPr>
      </p:pic>
      <p:sp>
        <p:nvSpPr>
          <p:cNvPr id="37" name="Google Shape;37;p8"/>
          <p:cNvSpPr txBox="1">
            <a:spLocks noGrp="1"/>
          </p:cNvSpPr>
          <p:nvPr>
            <p:ph type="title"/>
          </p:nvPr>
        </p:nvSpPr>
        <p:spPr>
          <a:xfrm>
            <a:off x="2157875" y="1307100"/>
            <a:ext cx="4828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pic>
        <p:nvPicPr>
          <p:cNvPr id="45" name="Google Shape;45;p11"/>
          <p:cNvPicPr preferRelativeResize="0"/>
          <p:nvPr/>
        </p:nvPicPr>
        <p:blipFill rotWithShape="1">
          <a:blip r:embed="rId2">
            <a:alphaModFix/>
          </a:blip>
          <a:srcRect/>
          <a:stretch/>
        </p:blipFill>
        <p:spPr>
          <a:xfrm>
            <a:off x="0" y="0"/>
            <a:ext cx="9144003" cy="5143490"/>
          </a:xfrm>
          <a:prstGeom prst="rect">
            <a:avLst/>
          </a:prstGeom>
          <a:noFill/>
          <a:ln>
            <a:noFill/>
          </a:ln>
        </p:spPr>
      </p:pic>
      <p:sp>
        <p:nvSpPr>
          <p:cNvPr id="46" name="Google Shape;46;p11"/>
          <p:cNvSpPr txBox="1">
            <a:spLocks noGrp="1"/>
          </p:cNvSpPr>
          <p:nvPr>
            <p:ph type="title" hasCustomPrompt="1"/>
          </p:nvPr>
        </p:nvSpPr>
        <p:spPr>
          <a:xfrm>
            <a:off x="2402350" y="1157463"/>
            <a:ext cx="4339200" cy="96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2402350" y="2142025"/>
            <a:ext cx="43392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9"/>
        <p:cNvGrpSpPr/>
        <p:nvPr/>
      </p:nvGrpSpPr>
      <p:grpSpPr>
        <a:xfrm>
          <a:off x="0" y="0"/>
          <a:ext cx="0" cy="0"/>
          <a:chOff x="0" y="0"/>
          <a:chExt cx="0" cy="0"/>
        </a:xfrm>
      </p:grpSpPr>
      <p:pic>
        <p:nvPicPr>
          <p:cNvPr id="50" name="Google Shape;50;p13"/>
          <p:cNvPicPr preferRelativeResize="0"/>
          <p:nvPr/>
        </p:nvPicPr>
        <p:blipFill rotWithShape="1">
          <a:blip r:embed="rId2">
            <a:alphaModFix/>
          </a:blip>
          <a:srcRect/>
          <a:stretch/>
        </p:blipFill>
        <p:spPr>
          <a:xfrm>
            <a:off x="0" y="0"/>
            <a:ext cx="9144003" cy="5143490"/>
          </a:xfrm>
          <a:prstGeom prst="rect">
            <a:avLst/>
          </a:prstGeom>
          <a:noFill/>
          <a:ln>
            <a:noFill/>
          </a:ln>
        </p:spPr>
      </p:pic>
      <p:sp>
        <p:nvSpPr>
          <p:cNvPr id="51" name="Google Shape;51;p1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13"/>
          <p:cNvSpPr txBox="1">
            <a:spLocks noGrp="1"/>
          </p:cNvSpPr>
          <p:nvPr>
            <p:ph type="title" idx="2"/>
          </p:nvPr>
        </p:nvSpPr>
        <p:spPr>
          <a:xfrm>
            <a:off x="2016088" y="1788475"/>
            <a:ext cx="2174100" cy="358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 name="Google Shape;53;p13"/>
          <p:cNvSpPr txBox="1">
            <a:spLocks noGrp="1"/>
          </p:cNvSpPr>
          <p:nvPr>
            <p:ph type="subTitle" idx="1"/>
          </p:nvPr>
        </p:nvSpPr>
        <p:spPr>
          <a:xfrm>
            <a:off x="2016088" y="2146675"/>
            <a:ext cx="2174100" cy="5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 name="Google Shape;54;p13"/>
          <p:cNvSpPr txBox="1">
            <a:spLocks noGrp="1"/>
          </p:cNvSpPr>
          <p:nvPr>
            <p:ph type="title" idx="3"/>
          </p:nvPr>
        </p:nvSpPr>
        <p:spPr>
          <a:xfrm>
            <a:off x="5999738" y="1788475"/>
            <a:ext cx="2174100" cy="358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 name="Google Shape;55;p13"/>
          <p:cNvSpPr txBox="1">
            <a:spLocks noGrp="1"/>
          </p:cNvSpPr>
          <p:nvPr>
            <p:ph type="subTitle" idx="4"/>
          </p:nvPr>
        </p:nvSpPr>
        <p:spPr>
          <a:xfrm>
            <a:off x="5999738" y="2146675"/>
            <a:ext cx="2174100" cy="5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 name="Google Shape;56;p13"/>
          <p:cNvSpPr txBox="1">
            <a:spLocks noGrp="1"/>
          </p:cNvSpPr>
          <p:nvPr>
            <p:ph type="title" idx="5"/>
          </p:nvPr>
        </p:nvSpPr>
        <p:spPr>
          <a:xfrm>
            <a:off x="2016088" y="3302975"/>
            <a:ext cx="2174100" cy="358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 name="Google Shape;57;p13"/>
          <p:cNvSpPr txBox="1">
            <a:spLocks noGrp="1"/>
          </p:cNvSpPr>
          <p:nvPr>
            <p:ph type="subTitle" idx="6"/>
          </p:nvPr>
        </p:nvSpPr>
        <p:spPr>
          <a:xfrm>
            <a:off x="2016088" y="3661175"/>
            <a:ext cx="2174100" cy="5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 name="Google Shape;58;p13"/>
          <p:cNvSpPr txBox="1">
            <a:spLocks noGrp="1"/>
          </p:cNvSpPr>
          <p:nvPr>
            <p:ph type="title" idx="7"/>
          </p:nvPr>
        </p:nvSpPr>
        <p:spPr>
          <a:xfrm>
            <a:off x="5999738" y="3302975"/>
            <a:ext cx="2174100" cy="358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9" name="Google Shape;59;p13"/>
          <p:cNvSpPr txBox="1">
            <a:spLocks noGrp="1"/>
          </p:cNvSpPr>
          <p:nvPr>
            <p:ph type="subTitle" idx="8"/>
          </p:nvPr>
        </p:nvSpPr>
        <p:spPr>
          <a:xfrm>
            <a:off x="5999738" y="3661175"/>
            <a:ext cx="2174100" cy="5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0" name="Google Shape;60;p13"/>
          <p:cNvSpPr txBox="1">
            <a:spLocks noGrp="1"/>
          </p:cNvSpPr>
          <p:nvPr>
            <p:ph type="title" idx="9" hasCustomPrompt="1"/>
          </p:nvPr>
        </p:nvSpPr>
        <p:spPr>
          <a:xfrm>
            <a:off x="1050586" y="1979100"/>
            <a:ext cx="875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1" name="Google Shape;61;p13"/>
          <p:cNvSpPr txBox="1">
            <a:spLocks noGrp="1"/>
          </p:cNvSpPr>
          <p:nvPr>
            <p:ph type="title" idx="13" hasCustomPrompt="1"/>
          </p:nvPr>
        </p:nvSpPr>
        <p:spPr>
          <a:xfrm>
            <a:off x="1050586" y="3493625"/>
            <a:ext cx="875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2" name="Google Shape;62;p13"/>
          <p:cNvSpPr txBox="1">
            <a:spLocks noGrp="1"/>
          </p:cNvSpPr>
          <p:nvPr>
            <p:ph type="title" idx="14" hasCustomPrompt="1"/>
          </p:nvPr>
        </p:nvSpPr>
        <p:spPr>
          <a:xfrm>
            <a:off x="4954836" y="1979100"/>
            <a:ext cx="1044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3" name="Google Shape;63;p13"/>
          <p:cNvSpPr txBox="1">
            <a:spLocks noGrp="1"/>
          </p:cNvSpPr>
          <p:nvPr>
            <p:ph type="title" idx="15" hasCustomPrompt="1"/>
          </p:nvPr>
        </p:nvSpPr>
        <p:spPr>
          <a:xfrm>
            <a:off x="4954836" y="3493625"/>
            <a:ext cx="1044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1">
    <p:bg>
      <p:bgPr>
        <a:blipFill>
          <a:blip r:embed="rId2">
            <a:alphaModFix/>
          </a:blip>
          <a:stretch>
            <a:fillRect/>
          </a:stretch>
        </a:blipFill>
        <a:effectLst/>
      </p:bgPr>
    </p:bg>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a:stretch/>
        </p:blipFill>
        <p:spPr>
          <a:xfrm>
            <a:off x="0" y="0"/>
            <a:ext cx="9144003" cy="5143490"/>
          </a:xfrm>
          <a:prstGeom prst="rect">
            <a:avLst/>
          </a:prstGeom>
          <a:noFill/>
          <a:ln>
            <a:noFill/>
          </a:ln>
        </p:spPr>
      </p:pic>
      <p:sp>
        <p:nvSpPr>
          <p:cNvPr id="66" name="Google Shape;66;p14"/>
          <p:cNvSpPr txBox="1">
            <a:spLocks noGrp="1"/>
          </p:cNvSpPr>
          <p:nvPr>
            <p:ph type="title"/>
          </p:nvPr>
        </p:nvSpPr>
        <p:spPr>
          <a:xfrm>
            <a:off x="2150325" y="1627650"/>
            <a:ext cx="4843500" cy="142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9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7" name="Google Shape;67;p14"/>
          <p:cNvSpPr txBox="1">
            <a:spLocks noGrp="1"/>
          </p:cNvSpPr>
          <p:nvPr>
            <p:ph type="subTitle" idx="1"/>
          </p:nvPr>
        </p:nvSpPr>
        <p:spPr>
          <a:xfrm>
            <a:off x="2150250" y="3099025"/>
            <a:ext cx="4843500" cy="6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3000"/>
              <a:buFont typeface="Oxanium"/>
              <a:buNone/>
              <a:defRPr sz="3000" b="1">
                <a:solidFill>
                  <a:schemeClr val="lt1"/>
                </a:solidFill>
                <a:latin typeface="Oxanium"/>
                <a:ea typeface="Oxanium"/>
                <a:cs typeface="Oxanium"/>
                <a:sym typeface="Oxanium"/>
              </a:defRPr>
            </a:lvl1pPr>
            <a:lvl2pPr lvl="1" rtl="0">
              <a:spcBef>
                <a:spcPts val="0"/>
              </a:spcBef>
              <a:spcAft>
                <a:spcPts val="0"/>
              </a:spcAft>
              <a:buClr>
                <a:schemeClr val="lt1"/>
              </a:buClr>
              <a:buSzPts val="3000"/>
              <a:buFont typeface="Oxanium"/>
              <a:buNone/>
              <a:defRPr sz="3000" b="1">
                <a:solidFill>
                  <a:schemeClr val="lt1"/>
                </a:solidFill>
                <a:latin typeface="Oxanium"/>
                <a:ea typeface="Oxanium"/>
                <a:cs typeface="Oxanium"/>
                <a:sym typeface="Oxanium"/>
              </a:defRPr>
            </a:lvl2pPr>
            <a:lvl3pPr lvl="2" rtl="0">
              <a:spcBef>
                <a:spcPts val="0"/>
              </a:spcBef>
              <a:spcAft>
                <a:spcPts val="0"/>
              </a:spcAft>
              <a:buClr>
                <a:schemeClr val="lt1"/>
              </a:buClr>
              <a:buSzPts val="3000"/>
              <a:buFont typeface="Oxanium"/>
              <a:buNone/>
              <a:defRPr sz="3000" b="1">
                <a:solidFill>
                  <a:schemeClr val="lt1"/>
                </a:solidFill>
                <a:latin typeface="Oxanium"/>
                <a:ea typeface="Oxanium"/>
                <a:cs typeface="Oxanium"/>
                <a:sym typeface="Oxanium"/>
              </a:defRPr>
            </a:lvl3pPr>
            <a:lvl4pPr lvl="3" rtl="0">
              <a:spcBef>
                <a:spcPts val="0"/>
              </a:spcBef>
              <a:spcAft>
                <a:spcPts val="0"/>
              </a:spcAft>
              <a:buClr>
                <a:schemeClr val="lt1"/>
              </a:buClr>
              <a:buSzPts val="3000"/>
              <a:buFont typeface="Oxanium"/>
              <a:buNone/>
              <a:defRPr sz="3000" b="1">
                <a:solidFill>
                  <a:schemeClr val="lt1"/>
                </a:solidFill>
                <a:latin typeface="Oxanium"/>
                <a:ea typeface="Oxanium"/>
                <a:cs typeface="Oxanium"/>
                <a:sym typeface="Oxanium"/>
              </a:defRPr>
            </a:lvl4pPr>
            <a:lvl5pPr lvl="4" rtl="0">
              <a:spcBef>
                <a:spcPts val="0"/>
              </a:spcBef>
              <a:spcAft>
                <a:spcPts val="0"/>
              </a:spcAft>
              <a:buClr>
                <a:schemeClr val="lt1"/>
              </a:buClr>
              <a:buSzPts val="3000"/>
              <a:buFont typeface="Oxanium"/>
              <a:buNone/>
              <a:defRPr sz="3000" b="1">
                <a:solidFill>
                  <a:schemeClr val="lt1"/>
                </a:solidFill>
                <a:latin typeface="Oxanium"/>
                <a:ea typeface="Oxanium"/>
                <a:cs typeface="Oxanium"/>
                <a:sym typeface="Oxanium"/>
              </a:defRPr>
            </a:lvl5pPr>
            <a:lvl6pPr lvl="5" rtl="0">
              <a:spcBef>
                <a:spcPts val="0"/>
              </a:spcBef>
              <a:spcAft>
                <a:spcPts val="0"/>
              </a:spcAft>
              <a:buClr>
                <a:schemeClr val="lt1"/>
              </a:buClr>
              <a:buSzPts val="3000"/>
              <a:buFont typeface="Oxanium"/>
              <a:buNone/>
              <a:defRPr sz="3000" b="1">
                <a:solidFill>
                  <a:schemeClr val="lt1"/>
                </a:solidFill>
                <a:latin typeface="Oxanium"/>
                <a:ea typeface="Oxanium"/>
                <a:cs typeface="Oxanium"/>
                <a:sym typeface="Oxanium"/>
              </a:defRPr>
            </a:lvl6pPr>
            <a:lvl7pPr lvl="6" rtl="0">
              <a:spcBef>
                <a:spcPts val="0"/>
              </a:spcBef>
              <a:spcAft>
                <a:spcPts val="0"/>
              </a:spcAft>
              <a:buClr>
                <a:schemeClr val="lt1"/>
              </a:buClr>
              <a:buSzPts val="3000"/>
              <a:buFont typeface="Oxanium"/>
              <a:buNone/>
              <a:defRPr sz="3000" b="1">
                <a:solidFill>
                  <a:schemeClr val="lt1"/>
                </a:solidFill>
                <a:latin typeface="Oxanium"/>
                <a:ea typeface="Oxanium"/>
                <a:cs typeface="Oxanium"/>
                <a:sym typeface="Oxanium"/>
              </a:defRPr>
            </a:lvl7pPr>
            <a:lvl8pPr lvl="7" rtl="0">
              <a:spcBef>
                <a:spcPts val="0"/>
              </a:spcBef>
              <a:spcAft>
                <a:spcPts val="0"/>
              </a:spcAft>
              <a:buClr>
                <a:schemeClr val="lt1"/>
              </a:buClr>
              <a:buSzPts val="3000"/>
              <a:buFont typeface="Oxanium"/>
              <a:buNone/>
              <a:defRPr sz="3000" b="1">
                <a:solidFill>
                  <a:schemeClr val="lt1"/>
                </a:solidFill>
                <a:latin typeface="Oxanium"/>
                <a:ea typeface="Oxanium"/>
                <a:cs typeface="Oxanium"/>
                <a:sym typeface="Oxanium"/>
              </a:defRPr>
            </a:lvl8pPr>
            <a:lvl9pPr lvl="8" rtl="0">
              <a:spcBef>
                <a:spcPts val="0"/>
              </a:spcBef>
              <a:spcAft>
                <a:spcPts val="0"/>
              </a:spcAft>
              <a:buClr>
                <a:schemeClr val="lt1"/>
              </a:buClr>
              <a:buSzPts val="3000"/>
              <a:buFont typeface="Oxanium"/>
              <a:buNone/>
              <a:defRPr sz="3000" b="1">
                <a:solidFill>
                  <a:schemeClr val="lt1"/>
                </a:solidFill>
                <a:latin typeface="Oxanium"/>
                <a:ea typeface="Oxanium"/>
                <a:cs typeface="Oxanium"/>
                <a:sym typeface="Oxanium"/>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1pPr>
            <a:lvl2pPr marL="914400" lvl="1" indent="-317500">
              <a:lnSpc>
                <a:spcPct val="115000"/>
              </a:lnSpc>
              <a:spcBef>
                <a:spcPts val="1600"/>
              </a:spcBef>
              <a:spcAft>
                <a:spcPts val="0"/>
              </a:spcAft>
              <a:buClr>
                <a:schemeClr val="lt1"/>
              </a:buClr>
              <a:buSzPts val="1400"/>
              <a:buFont typeface="Barlow"/>
              <a:buChar char="○"/>
              <a:defRPr>
                <a:solidFill>
                  <a:schemeClr val="lt1"/>
                </a:solidFill>
                <a:latin typeface="Barlow"/>
                <a:ea typeface="Barlow"/>
                <a:cs typeface="Barlow"/>
                <a:sym typeface="Barlow"/>
              </a:defRPr>
            </a:lvl2pPr>
            <a:lvl3pPr marL="1371600" lvl="2" indent="-317500">
              <a:lnSpc>
                <a:spcPct val="115000"/>
              </a:lnSpc>
              <a:spcBef>
                <a:spcPts val="1600"/>
              </a:spcBef>
              <a:spcAft>
                <a:spcPts val="0"/>
              </a:spcAft>
              <a:buClr>
                <a:schemeClr val="lt1"/>
              </a:buClr>
              <a:buSzPts val="1400"/>
              <a:buFont typeface="Barlow"/>
              <a:buChar char="■"/>
              <a:defRPr>
                <a:solidFill>
                  <a:schemeClr val="lt1"/>
                </a:solidFill>
                <a:latin typeface="Barlow"/>
                <a:ea typeface="Barlow"/>
                <a:cs typeface="Barlow"/>
                <a:sym typeface="Barlow"/>
              </a:defRPr>
            </a:lvl3pPr>
            <a:lvl4pPr marL="1828800" lvl="3" indent="-317500">
              <a:lnSpc>
                <a:spcPct val="115000"/>
              </a:lnSpc>
              <a:spcBef>
                <a:spcPts val="1600"/>
              </a:spcBef>
              <a:spcAft>
                <a:spcPts val="0"/>
              </a:spcAft>
              <a:buClr>
                <a:schemeClr val="lt1"/>
              </a:buClr>
              <a:buSzPts val="1400"/>
              <a:buFont typeface="Barlow"/>
              <a:buChar char="●"/>
              <a:defRPr>
                <a:solidFill>
                  <a:schemeClr val="lt1"/>
                </a:solidFill>
                <a:latin typeface="Barlow"/>
                <a:ea typeface="Barlow"/>
                <a:cs typeface="Barlow"/>
                <a:sym typeface="Barlow"/>
              </a:defRPr>
            </a:lvl4pPr>
            <a:lvl5pPr marL="2286000" lvl="4" indent="-317500">
              <a:lnSpc>
                <a:spcPct val="115000"/>
              </a:lnSpc>
              <a:spcBef>
                <a:spcPts val="1600"/>
              </a:spcBef>
              <a:spcAft>
                <a:spcPts val="0"/>
              </a:spcAft>
              <a:buClr>
                <a:schemeClr val="lt1"/>
              </a:buClr>
              <a:buSzPts val="1400"/>
              <a:buFont typeface="Barlow"/>
              <a:buChar char="○"/>
              <a:defRPr>
                <a:solidFill>
                  <a:schemeClr val="lt1"/>
                </a:solidFill>
                <a:latin typeface="Barlow"/>
                <a:ea typeface="Barlow"/>
                <a:cs typeface="Barlow"/>
                <a:sym typeface="Barlow"/>
              </a:defRPr>
            </a:lvl5pPr>
            <a:lvl6pPr marL="2743200" lvl="5" indent="-317500">
              <a:lnSpc>
                <a:spcPct val="115000"/>
              </a:lnSpc>
              <a:spcBef>
                <a:spcPts val="1600"/>
              </a:spcBef>
              <a:spcAft>
                <a:spcPts val="0"/>
              </a:spcAft>
              <a:buClr>
                <a:schemeClr val="lt1"/>
              </a:buClr>
              <a:buSzPts val="1400"/>
              <a:buFont typeface="Barlow"/>
              <a:buChar char="■"/>
              <a:defRPr>
                <a:solidFill>
                  <a:schemeClr val="lt1"/>
                </a:solidFill>
                <a:latin typeface="Barlow"/>
                <a:ea typeface="Barlow"/>
                <a:cs typeface="Barlow"/>
                <a:sym typeface="Barlow"/>
              </a:defRPr>
            </a:lvl6pPr>
            <a:lvl7pPr marL="3200400" lvl="6" indent="-317500">
              <a:lnSpc>
                <a:spcPct val="115000"/>
              </a:lnSpc>
              <a:spcBef>
                <a:spcPts val="1600"/>
              </a:spcBef>
              <a:spcAft>
                <a:spcPts val="0"/>
              </a:spcAft>
              <a:buClr>
                <a:schemeClr val="lt1"/>
              </a:buClr>
              <a:buSzPts val="1400"/>
              <a:buFont typeface="Barlow"/>
              <a:buChar char="●"/>
              <a:defRPr>
                <a:solidFill>
                  <a:schemeClr val="lt1"/>
                </a:solidFill>
                <a:latin typeface="Barlow"/>
                <a:ea typeface="Barlow"/>
                <a:cs typeface="Barlow"/>
                <a:sym typeface="Barlow"/>
              </a:defRPr>
            </a:lvl7pPr>
            <a:lvl8pPr marL="3657600" lvl="7" indent="-317500">
              <a:lnSpc>
                <a:spcPct val="115000"/>
              </a:lnSpc>
              <a:spcBef>
                <a:spcPts val="1600"/>
              </a:spcBef>
              <a:spcAft>
                <a:spcPts val="0"/>
              </a:spcAft>
              <a:buClr>
                <a:schemeClr val="lt1"/>
              </a:buClr>
              <a:buSzPts val="1400"/>
              <a:buFont typeface="Barlow"/>
              <a:buChar char="○"/>
              <a:defRPr>
                <a:solidFill>
                  <a:schemeClr val="lt1"/>
                </a:solidFill>
                <a:latin typeface="Barlow"/>
                <a:ea typeface="Barlow"/>
                <a:cs typeface="Barlow"/>
                <a:sym typeface="Barlow"/>
              </a:defRPr>
            </a:lvl8pPr>
            <a:lvl9pPr marL="4114800" lvl="8" indent="-317500">
              <a:lnSpc>
                <a:spcPct val="115000"/>
              </a:lnSpc>
              <a:spcBef>
                <a:spcPts val="1600"/>
              </a:spcBef>
              <a:spcAft>
                <a:spcPts val="1600"/>
              </a:spcAft>
              <a:buClr>
                <a:schemeClr val="lt1"/>
              </a:buClr>
              <a:buSzPts val="1400"/>
              <a:buFont typeface="Barlow"/>
              <a:buChar char="■"/>
              <a:defRPr>
                <a:solidFill>
                  <a:schemeClr val="lt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7" r:id="rId6"/>
    <p:sldLayoutId id="2147483658" r:id="rId7"/>
    <p:sldLayoutId id="2147483659" r:id="rId8"/>
    <p:sldLayoutId id="2147483660" r:id="rId9"/>
    <p:sldLayoutId id="2147483661" r:id="rId10"/>
    <p:sldLayoutId id="2147483663" r:id="rId11"/>
    <p:sldLayoutId id="2147483671" r:id="rId12"/>
    <p:sldLayoutId id="2147483672" r:id="rId13"/>
    <p:sldLayoutId id="2147483678" r:id="rId14"/>
    <p:sldLayoutId id="2147483679"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s://it.wikipedia.org/"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ctrTitle"/>
          </p:nvPr>
        </p:nvSpPr>
        <p:spPr>
          <a:xfrm>
            <a:off x="2307550" y="2369776"/>
            <a:ext cx="4528800" cy="25533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br>
              <a:rPr lang="en" sz="1900" b="0" dirty="0">
                <a:latin typeface="Oxanium Light"/>
                <a:sym typeface="Oxanium Light"/>
              </a:rPr>
            </a:br>
            <a:r>
              <a:rPr lang="en" sz="4000" b="0" dirty="0">
                <a:latin typeface="Oxanium Light"/>
                <a:sym typeface="Oxanium Light"/>
              </a:rPr>
              <a:t>LA NEUTRALITA’ DELLA SCIENZA</a:t>
            </a:r>
            <a:br>
              <a:rPr lang="en" sz="4000" b="0" dirty="0">
                <a:latin typeface="Oxanium Light"/>
                <a:sym typeface="Oxanium Light"/>
              </a:rPr>
            </a:br>
            <a:r>
              <a:rPr lang="en" sz="1600" b="0" dirty="0">
                <a:latin typeface="Oxanium Light"/>
                <a:sym typeface="Oxanium Light"/>
              </a:rPr>
              <a:t>Fatto da: </a:t>
            </a:r>
            <a:br>
              <a:rPr lang="en" sz="1600" b="0" dirty="0">
                <a:latin typeface="Oxanium Light"/>
                <a:sym typeface="Oxanium Light"/>
              </a:rPr>
            </a:br>
            <a:r>
              <a:rPr lang="en" sz="1600" b="0" dirty="0">
                <a:latin typeface="Oxanium Light"/>
                <a:sym typeface="Oxanium Light"/>
              </a:rPr>
              <a:t>Alessandro Mongirulli</a:t>
            </a:r>
            <a:br>
              <a:rPr lang="en" sz="1600" b="0" dirty="0">
                <a:latin typeface="Oxanium Light"/>
                <a:sym typeface="Oxanium Light"/>
              </a:rPr>
            </a:br>
            <a:r>
              <a:rPr lang="en" sz="1600" b="0" dirty="0">
                <a:latin typeface="Oxanium Light"/>
                <a:sym typeface="Oxanium Light"/>
              </a:rPr>
              <a:t>Mattia Martucci</a:t>
            </a:r>
            <a:br>
              <a:rPr lang="en" sz="1600" b="0" dirty="0">
                <a:latin typeface="Oxanium Light"/>
                <a:sym typeface="Oxanium Light"/>
              </a:rPr>
            </a:br>
            <a:r>
              <a:rPr lang="en" sz="1600" b="0" dirty="0">
                <a:latin typeface="Oxanium Light"/>
                <a:sym typeface="Oxanium Light"/>
              </a:rPr>
              <a:t>Roberto D’Angelo</a:t>
            </a:r>
            <a:br>
              <a:rPr lang="en" sz="1600" b="0" dirty="0">
                <a:latin typeface="Oxanium Light"/>
                <a:sym typeface="Oxanium Light"/>
              </a:rPr>
            </a:br>
            <a:r>
              <a:rPr lang="en" sz="1600" b="0" dirty="0">
                <a:latin typeface="Oxanium Light"/>
                <a:sym typeface="Oxanium Light"/>
              </a:rPr>
              <a:t>Gaia Baiano</a:t>
            </a:r>
            <a:br>
              <a:rPr lang="en" sz="1600" b="0" dirty="0">
                <a:latin typeface="Oxanium Light"/>
                <a:sym typeface="Oxanium Light"/>
              </a:rPr>
            </a:br>
            <a:r>
              <a:rPr lang="en" sz="1600" b="0" dirty="0">
                <a:latin typeface="Oxanium Light"/>
                <a:sym typeface="Oxanium Light"/>
              </a:rPr>
              <a:t>Alessia Della Ragione</a:t>
            </a:r>
            <a:br>
              <a:rPr lang="en" sz="1600" b="0" dirty="0">
                <a:latin typeface="Oxanium Light"/>
                <a:sym typeface="Oxanium Light"/>
              </a:rPr>
            </a:br>
            <a:r>
              <a:rPr lang="en" sz="1600" b="0" dirty="0">
                <a:latin typeface="Oxanium Light"/>
                <a:sym typeface="Oxanium Light"/>
              </a:rPr>
              <a:t>Raffaela Del Prete   </a:t>
            </a:r>
            <a:br>
              <a:rPr lang="en" sz="1900" b="0" dirty="0">
                <a:latin typeface="Oxanium Light"/>
                <a:sym typeface="Oxanium Light"/>
              </a:rPr>
            </a:br>
            <a:br>
              <a:rPr lang="en" sz="1900" b="0" dirty="0">
                <a:latin typeface="Oxanium Light"/>
                <a:sym typeface="Oxanium Light"/>
              </a:rPr>
            </a:br>
            <a:br>
              <a:rPr lang="en" sz="1900" b="0" dirty="0">
                <a:latin typeface="Oxanium Light"/>
                <a:sym typeface="Oxanium Light"/>
              </a:rPr>
            </a:br>
            <a:endParaRPr sz="1900" dirty="0"/>
          </a:p>
        </p:txBody>
      </p:sp>
      <p:sp>
        <p:nvSpPr>
          <p:cNvPr id="206" name="Google Shape;206;p39"/>
          <p:cNvSpPr txBox="1"/>
          <p:nvPr/>
        </p:nvSpPr>
        <p:spPr>
          <a:xfrm>
            <a:off x="6836350" y="539400"/>
            <a:ext cx="1594500" cy="3339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dirty="0">
                <a:solidFill>
                  <a:schemeClr val="lt1"/>
                </a:solidFill>
                <a:latin typeface="Oxanium"/>
                <a:ea typeface="Oxanium"/>
                <a:cs typeface="Oxanium"/>
                <a:sym typeface="Oxanium"/>
              </a:rPr>
              <a:t>3°Asa</a:t>
            </a:r>
            <a:endParaRPr dirty="0">
              <a:solidFill>
                <a:schemeClr val="lt1"/>
              </a:solidFill>
              <a:latin typeface="Oxanium"/>
              <a:ea typeface="Oxanium"/>
              <a:cs typeface="Oxanium"/>
              <a:sym typeface="Oxanium"/>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2" name="Google Shape;402;p51"/>
          <p:cNvSpPr txBox="1">
            <a:spLocks noGrp="1"/>
          </p:cNvSpPr>
          <p:nvPr>
            <p:ph type="subTitle" idx="1"/>
          </p:nvPr>
        </p:nvSpPr>
        <p:spPr>
          <a:xfrm>
            <a:off x="825245" y="456511"/>
            <a:ext cx="7493510" cy="1478400"/>
          </a:xfrm>
          <a:prstGeom prst="rect">
            <a:avLst/>
          </a:prstGeom>
        </p:spPr>
        <p:txBody>
          <a:bodyPr spcFirstLastPara="1" wrap="square" lIns="91425" tIns="91425" rIns="91425" bIns="91425" anchor="ctr" anchorCtr="0">
            <a:noAutofit/>
          </a:bodyPr>
          <a:lstStyle/>
          <a:p>
            <a:pPr marL="0" indent="0" algn="l"/>
            <a:r>
              <a:rPr lang="it-IT" sz="1800" dirty="0"/>
              <a:t>Questi primi progetti, chiamati motori a flusso centrifugo, avevano come caratteristica l’adattamento di compressori radiali centrifughi. L'aria veniva aspirata dall'esterno mediante un condotto, capace di convertire parte dell'energia cinetica in pressione. Tuttavia, date le limitazioni tecnologiche nella velocità degli alberi motore, il compressore doveva avere un grosso diametro per produrre la potenza.</a:t>
            </a:r>
            <a:endParaRPr lang="it-IT" dirty="0"/>
          </a:p>
        </p:txBody>
      </p:sp>
      <p:pic>
        <p:nvPicPr>
          <p:cNvPr id="2050" name="Picture 2">
            <a:extLst>
              <a:ext uri="{FF2B5EF4-FFF2-40B4-BE49-F238E27FC236}">
                <a16:creationId xmlns:a16="http://schemas.microsoft.com/office/drawing/2014/main" id="{59353D44-8F24-2B10-995B-136975CC1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935" y="2414971"/>
            <a:ext cx="4332130" cy="2372573"/>
          </a:xfrm>
          <a:prstGeom prst="roundRect">
            <a:avLst>
              <a:gd name="adj" fmla="val 2981"/>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Google Shape;437;p55"/>
          <p:cNvSpPr txBox="1">
            <a:spLocks noGrp="1"/>
          </p:cNvSpPr>
          <p:nvPr>
            <p:ph type="subTitle" idx="1"/>
          </p:nvPr>
        </p:nvSpPr>
        <p:spPr>
          <a:xfrm>
            <a:off x="550416" y="222412"/>
            <a:ext cx="7376500" cy="1979250"/>
          </a:xfrm>
          <a:prstGeom prst="rect">
            <a:avLst/>
          </a:prstGeom>
        </p:spPr>
        <p:txBody>
          <a:bodyPr spcFirstLastPara="1" wrap="square" lIns="91425" tIns="91425" rIns="91425" bIns="91425" anchor="t" anchorCtr="0">
            <a:noAutofit/>
          </a:bodyPr>
          <a:lstStyle/>
          <a:p>
            <a:r>
              <a:rPr lang="it-IT" sz="1500" dirty="0"/>
              <a:t>Il progettista austriaco Anselm Franz della divisione propulsori della Junkers ha tentato di risolvere questi problemi, attraverso l'introduzione del compressore a flusso assiale. In questo tipo di compressore, un disco rotorico è seguito da palette fisse, gli statori, a formare uno stadio. Il Ministro dell'Aria del Reich assegnò alla Junkers come numero di motore 109-004 (dove il 109 indicava la sigla per i motori a getto) .Successivamente alla risoluzione di vari imprevisti tecnici, nel 1944 incominciò la produzione in serie dello </a:t>
            </a:r>
            <a:r>
              <a:rPr lang="it-IT" sz="1500" dirty="0">
                <a:solidFill>
                  <a:srgbClr val="FF0000"/>
                </a:solidFill>
              </a:rPr>
              <a:t>Jumo 004</a:t>
            </a:r>
            <a:r>
              <a:rPr lang="it-IT" sz="1500" dirty="0"/>
              <a:t>, per essere installato sul primo aereo da combattimento a jet, il </a:t>
            </a:r>
            <a:r>
              <a:rPr lang="it-IT" sz="1500" dirty="0">
                <a:solidFill>
                  <a:schemeClr val="accent1"/>
                </a:solidFill>
              </a:rPr>
              <a:t>Messerschmitt Me 262</a:t>
            </a:r>
            <a:r>
              <a:rPr lang="it-IT" sz="1500" dirty="0"/>
              <a:t>.</a:t>
            </a:r>
          </a:p>
          <a:p>
            <a:pPr marL="0" lvl="0" indent="0"/>
            <a:endParaRPr lang="it-IT" dirty="0"/>
          </a:p>
        </p:txBody>
      </p:sp>
      <p:pic>
        <p:nvPicPr>
          <p:cNvPr id="3080" name="Picture 8" descr="Revell Messerschmitt Me 262 A-1 Jetfighter - 3DJake Italia">
            <a:extLst>
              <a:ext uri="{FF2B5EF4-FFF2-40B4-BE49-F238E27FC236}">
                <a16:creationId xmlns:a16="http://schemas.microsoft.com/office/drawing/2014/main" id="{E0D4206D-08BE-EAD4-1384-643E62B5E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228" y="2571750"/>
            <a:ext cx="3684356" cy="2274113"/>
          </a:xfrm>
          <a:prstGeom prst="roundRect">
            <a:avLst>
              <a:gd name="adj" fmla="val 651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4" name="Picture 12" descr="The World's First Fighter Jet Engine? - The Junkers Jumo 004">
            <a:extLst>
              <a:ext uri="{FF2B5EF4-FFF2-40B4-BE49-F238E27FC236}">
                <a16:creationId xmlns:a16="http://schemas.microsoft.com/office/drawing/2014/main" id="{52DACC6A-08E1-A4D3-3E7C-5574D1F72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416" y="2571749"/>
            <a:ext cx="3338003" cy="2274114"/>
          </a:xfrm>
          <a:prstGeom prst="roundRect">
            <a:avLst>
              <a:gd name="adj" fmla="val 573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62"/>
          <p:cNvSpPr/>
          <p:nvPr/>
        </p:nvSpPr>
        <p:spPr>
          <a:xfrm>
            <a:off x="3834749" y="258074"/>
            <a:ext cx="1474500" cy="1474500"/>
          </a:xfrm>
          <a:prstGeom prst="ellipse">
            <a:avLst/>
          </a:prstGeom>
          <a:gradFill>
            <a:gsLst>
              <a:gs pos="0">
                <a:srgbClr val="E6BAF0"/>
              </a:gs>
              <a:gs pos="26000">
                <a:srgbClr val="C065D6"/>
              </a:gs>
              <a:gs pos="64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2"/>
          <p:cNvSpPr txBox="1">
            <a:spLocks noGrp="1"/>
          </p:cNvSpPr>
          <p:nvPr>
            <p:ph type="title"/>
          </p:nvPr>
        </p:nvSpPr>
        <p:spPr>
          <a:xfrm>
            <a:off x="1300136" y="2150850"/>
            <a:ext cx="654372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NEUTRALIT</a:t>
            </a:r>
            <a:r>
              <a:rPr lang="it-IT" i="0" dirty="0">
                <a:solidFill>
                  <a:schemeClr val="bg1"/>
                </a:solidFill>
                <a:effectLst/>
                <a:latin typeface="Oxanium" panose="020B0604020202020204" charset="0"/>
              </a:rPr>
              <a:t>À DEL PROGETTO</a:t>
            </a:r>
            <a:endParaRPr dirty="0">
              <a:solidFill>
                <a:schemeClr val="bg1"/>
              </a:solidFill>
              <a:latin typeface="Oxanium" panose="020B0604020202020204" charset="0"/>
            </a:endParaRPr>
          </a:p>
        </p:txBody>
      </p:sp>
      <p:sp>
        <p:nvSpPr>
          <p:cNvPr id="573" name="Google Shape;573;p62"/>
          <p:cNvSpPr txBox="1">
            <a:spLocks noGrp="1"/>
          </p:cNvSpPr>
          <p:nvPr>
            <p:ph type="title" idx="2"/>
          </p:nvPr>
        </p:nvSpPr>
        <p:spPr>
          <a:xfrm>
            <a:off x="3967649" y="574424"/>
            <a:ext cx="1208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 name="CasellaDiTesto 1">
            <a:extLst>
              <a:ext uri="{FF2B5EF4-FFF2-40B4-BE49-F238E27FC236}">
                <a16:creationId xmlns:a16="http://schemas.microsoft.com/office/drawing/2014/main" id="{721614D6-973B-5925-397C-CEF510739D84}"/>
              </a:ext>
            </a:extLst>
          </p:cNvPr>
          <p:cNvSpPr txBox="1"/>
          <p:nvPr/>
        </p:nvSpPr>
        <p:spPr>
          <a:xfrm>
            <a:off x="1300136" y="3410926"/>
            <a:ext cx="6889072" cy="1692771"/>
          </a:xfrm>
          <a:prstGeom prst="rect">
            <a:avLst/>
          </a:prstGeom>
          <a:noFill/>
        </p:spPr>
        <p:txBody>
          <a:bodyPr wrap="square" rtlCol="0">
            <a:spAutoFit/>
          </a:bodyPr>
          <a:lstStyle/>
          <a:p>
            <a:r>
              <a:rPr lang="en-US" sz="1500" dirty="0">
                <a:solidFill>
                  <a:schemeClr val="bg1"/>
                </a:solidFill>
                <a:latin typeface="Barlow" panose="00000500000000000000" pitchFamily="2" charset="0"/>
              </a:rPr>
              <a:t>Dopo la fine </a:t>
            </a:r>
            <a:r>
              <a:rPr lang="en-US" sz="1500" dirty="0" err="1">
                <a:solidFill>
                  <a:schemeClr val="bg1"/>
                </a:solidFill>
                <a:latin typeface="Barlow" panose="00000500000000000000" pitchFamily="2" charset="0"/>
              </a:rPr>
              <a:t>della</a:t>
            </a:r>
            <a:r>
              <a:rPr lang="en-US" sz="1500" dirty="0">
                <a:solidFill>
                  <a:schemeClr val="bg1"/>
                </a:solidFill>
                <a:latin typeface="Barlow" panose="00000500000000000000" pitchFamily="2" charset="0"/>
              </a:rPr>
              <a:t> seconda </a:t>
            </a:r>
            <a:r>
              <a:rPr lang="en-US" sz="1500" dirty="0" err="1">
                <a:solidFill>
                  <a:schemeClr val="bg1"/>
                </a:solidFill>
                <a:latin typeface="Barlow" panose="00000500000000000000" pitchFamily="2" charset="0"/>
              </a:rPr>
              <a:t>guerra</a:t>
            </a:r>
            <a:r>
              <a:rPr lang="en-US" sz="1500" dirty="0">
                <a:solidFill>
                  <a:schemeClr val="bg1"/>
                </a:solidFill>
                <a:latin typeface="Barlow" panose="00000500000000000000" pitchFamily="2" charset="0"/>
              </a:rPr>
              <a:t> mondiale, </a:t>
            </a:r>
            <a:r>
              <a:rPr lang="en-US" sz="1500" dirty="0" err="1">
                <a:solidFill>
                  <a:schemeClr val="bg1"/>
                </a:solidFill>
                <a:latin typeface="Barlow" panose="00000500000000000000" pitchFamily="2" charset="0"/>
              </a:rPr>
              <a:t>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velivoli</a:t>
            </a:r>
            <a:r>
              <a:rPr lang="en-US" sz="1500" dirty="0">
                <a:solidFill>
                  <a:schemeClr val="bg1"/>
                </a:solidFill>
                <a:latin typeface="Barlow" panose="00000500000000000000" pitchFamily="2" charset="0"/>
              </a:rPr>
              <a:t> a </a:t>
            </a:r>
            <a:r>
              <a:rPr lang="en-US" sz="1500" dirty="0" err="1">
                <a:solidFill>
                  <a:schemeClr val="bg1"/>
                </a:solidFill>
                <a:latin typeface="Barlow" panose="00000500000000000000" pitchFamily="2" charset="0"/>
              </a:rPr>
              <a:t>getto</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tedeschi</a:t>
            </a:r>
            <a:r>
              <a:rPr lang="en-US" sz="1500" dirty="0">
                <a:solidFill>
                  <a:schemeClr val="bg1"/>
                </a:solidFill>
                <a:latin typeface="Barlow" panose="00000500000000000000" pitchFamily="2" charset="0"/>
              </a:rPr>
              <a:t> e </a:t>
            </a:r>
            <a:r>
              <a:rPr lang="en-US" sz="1500" dirty="0" err="1">
                <a:solidFill>
                  <a:schemeClr val="bg1"/>
                </a:solidFill>
                <a:latin typeface="Barlow" panose="00000500000000000000" pitchFamily="2" charset="0"/>
              </a:rPr>
              <a:t>i</a:t>
            </a:r>
            <a:r>
              <a:rPr lang="en-US" sz="1500" dirty="0">
                <a:solidFill>
                  <a:schemeClr val="bg1"/>
                </a:solidFill>
                <a:latin typeface="Barlow" panose="00000500000000000000" pitchFamily="2" charset="0"/>
              </a:rPr>
              <a:t> loro </a:t>
            </a:r>
            <a:r>
              <a:rPr lang="en-US" sz="1500" dirty="0" err="1">
                <a:solidFill>
                  <a:schemeClr val="bg1"/>
                </a:solidFill>
                <a:latin typeface="Barlow" panose="00000500000000000000" pitchFamily="2" charset="0"/>
              </a:rPr>
              <a:t>propulsori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vennero</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studiati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dagli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alleati</a:t>
            </a:r>
            <a:r>
              <a:rPr lang="en-US" sz="1500" dirty="0">
                <a:solidFill>
                  <a:schemeClr val="bg1"/>
                </a:solidFill>
                <a:latin typeface="Barlow" panose="00000500000000000000" pitchFamily="2" charset="0"/>
              </a:rPr>
              <a:t> e </a:t>
            </a:r>
            <a:r>
              <a:rPr lang="en-US" sz="1500" dirty="0" err="1">
                <a:solidFill>
                  <a:schemeClr val="bg1"/>
                </a:solidFill>
                <a:latin typeface="Barlow" panose="00000500000000000000" pitchFamily="2" charset="0"/>
              </a:rPr>
              <a:t>contribuirono</a:t>
            </a:r>
            <a:r>
              <a:rPr lang="en-US" sz="1500" dirty="0">
                <a:solidFill>
                  <a:schemeClr val="bg1"/>
                </a:solidFill>
                <a:latin typeface="Barlow" panose="00000500000000000000" pitchFamily="2" charset="0"/>
              </a:rPr>
              <a:t> ai </a:t>
            </a:r>
            <a:r>
              <a:rPr lang="en-US" sz="1500" dirty="0" err="1">
                <a:solidFill>
                  <a:schemeClr val="bg1"/>
                </a:solidFill>
                <a:latin typeface="Barlow" panose="00000500000000000000" pitchFamily="2" charset="0"/>
              </a:rPr>
              <a:t>primi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modelli</a:t>
            </a:r>
            <a:r>
              <a:rPr lang="en-US" sz="1500" dirty="0">
                <a:solidFill>
                  <a:schemeClr val="bg1"/>
                </a:solidFill>
                <a:latin typeface="Barlow" panose="00000500000000000000" pitchFamily="2" charset="0"/>
              </a:rPr>
              <a:t> di </a:t>
            </a:r>
            <a:r>
              <a:rPr lang="en-US" sz="1500" dirty="0" err="1">
                <a:solidFill>
                  <a:schemeClr val="bg1"/>
                </a:solidFill>
                <a:latin typeface="Barlow" panose="00000500000000000000" pitchFamily="2" charset="0"/>
              </a:rPr>
              <a:t>velivoli</a:t>
            </a:r>
            <a:r>
              <a:rPr lang="en-US" sz="1500" dirty="0">
                <a:solidFill>
                  <a:schemeClr val="bg1"/>
                </a:solidFill>
                <a:latin typeface="Barlow" panose="00000500000000000000" pitchFamily="2" charset="0"/>
              </a:rPr>
              <a:t> a </a:t>
            </a:r>
            <a:r>
              <a:rPr lang="en-US" sz="1500" dirty="0" err="1">
                <a:solidFill>
                  <a:schemeClr val="bg1"/>
                </a:solidFill>
                <a:latin typeface="Barlow" panose="00000500000000000000" pitchFamily="2" charset="0"/>
              </a:rPr>
              <a:t>getto</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statunitensi</a:t>
            </a:r>
            <a:r>
              <a:rPr lang="en-US" sz="1500" dirty="0">
                <a:solidFill>
                  <a:schemeClr val="bg1"/>
                </a:solidFill>
                <a:latin typeface="Barlow" panose="00000500000000000000" pitchFamily="2" charset="0"/>
              </a:rPr>
              <a:t> e </a:t>
            </a:r>
            <a:r>
              <a:rPr lang="en-US" sz="1500" dirty="0" err="1">
                <a:solidFill>
                  <a:schemeClr val="bg1"/>
                </a:solidFill>
                <a:latin typeface="Barlow" panose="00000500000000000000" pitchFamily="2" charset="0"/>
              </a:rPr>
              <a:t>sovietici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Anche</a:t>
            </a:r>
            <a:r>
              <a:rPr lang="en-US" sz="1500" dirty="0">
                <a:solidFill>
                  <a:schemeClr val="bg1"/>
                </a:solidFill>
                <a:latin typeface="Barlow" panose="00000500000000000000" pitchFamily="2" charset="0"/>
              </a:rPr>
              <a:t> se </a:t>
            </a:r>
            <a:r>
              <a:rPr lang="en-US" sz="1500" dirty="0" err="1">
                <a:solidFill>
                  <a:schemeClr val="bg1"/>
                </a:solidFill>
                <a:latin typeface="Barlow" panose="00000500000000000000" pitchFamily="2" charset="0"/>
              </a:rPr>
              <a:t>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progetti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tedeschi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erano</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più</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avanzati</a:t>
            </a:r>
            <a:r>
              <a:rPr lang="en-US" sz="1500" dirty="0">
                <a:solidFill>
                  <a:schemeClr val="bg1"/>
                </a:solidFill>
                <a:latin typeface="Barlow" panose="00000500000000000000" pitchFamily="2" charset="0"/>
              </a:rPr>
              <a:t> dal punto di vista </a:t>
            </a:r>
            <a:r>
              <a:rPr lang="en-US" sz="1500" dirty="0" err="1">
                <a:solidFill>
                  <a:schemeClr val="bg1"/>
                </a:solidFill>
                <a:latin typeface="Barlow" panose="00000500000000000000" pitchFamily="2" charset="0"/>
              </a:rPr>
              <a:t>aerodinamico</a:t>
            </a:r>
            <a:r>
              <a:rPr lang="en-US" sz="1500" dirty="0">
                <a:solidFill>
                  <a:schemeClr val="bg1"/>
                </a:solidFill>
                <a:latin typeface="Barlow" panose="00000500000000000000" pitchFamily="2" charset="0"/>
              </a:rPr>
              <a:t> , </a:t>
            </a:r>
            <a:r>
              <a:rPr lang="en-US" sz="1500" dirty="0" err="1">
                <a:solidFill>
                  <a:schemeClr val="bg1"/>
                </a:solidFill>
                <a:latin typeface="Barlow" panose="00000500000000000000" pitchFamily="2" charset="0"/>
              </a:rPr>
              <a:t>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progetti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che</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derivarono</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dall'idea</a:t>
            </a:r>
            <a:r>
              <a:rPr lang="en-US" sz="1500" dirty="0">
                <a:solidFill>
                  <a:schemeClr val="bg1"/>
                </a:solidFill>
                <a:latin typeface="Barlow" panose="00000500000000000000" pitchFamily="2" charset="0"/>
              </a:rPr>
              <a:t> di Whittle </a:t>
            </a:r>
            <a:r>
              <a:rPr lang="en-US" sz="1500" dirty="0" err="1">
                <a:solidFill>
                  <a:schemeClr val="bg1"/>
                </a:solidFill>
                <a:latin typeface="Barlow" panose="00000500000000000000" pitchFamily="2" charset="0"/>
              </a:rPr>
              <a:t>si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dimostrarono</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più</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affidabili</a:t>
            </a:r>
            <a:r>
              <a:rPr lang="it-IT" sz="1500" dirty="0">
                <a:solidFill>
                  <a:schemeClr val="bg1"/>
                </a:solidFill>
                <a:latin typeface="Barlow" panose="00000500000000000000" pitchFamily="2" charset="0"/>
              </a:rPr>
              <a:t>.</a:t>
            </a:r>
            <a:r>
              <a:rPr lang="en-US" sz="1500" dirty="0">
                <a:solidFill>
                  <a:schemeClr val="bg1"/>
                </a:solidFill>
                <a:latin typeface="Barlow" panose="00000500000000000000" pitchFamily="2" charset="0"/>
              </a:rPr>
              <a:t>I </a:t>
            </a:r>
            <a:r>
              <a:rPr lang="en-US" sz="1500" dirty="0" err="1">
                <a:solidFill>
                  <a:schemeClr val="bg1"/>
                </a:solidFill>
                <a:latin typeface="Barlow" panose="00000500000000000000" pitchFamily="2" charset="0"/>
              </a:rPr>
              <a:t>motori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inglesi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vennero</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fabbricati</a:t>
            </a:r>
            <a:r>
              <a:rPr lang="en-US" sz="1500" dirty="0">
                <a:solidFill>
                  <a:schemeClr val="bg1"/>
                </a:solidFill>
                <a:latin typeface="Barlow" panose="00000500000000000000" pitchFamily="2" charset="0"/>
              </a:rPr>
              <a:t> sotto </a:t>
            </a:r>
            <a:r>
              <a:rPr lang="en-US" sz="1500" dirty="0" err="1">
                <a:solidFill>
                  <a:schemeClr val="bg1"/>
                </a:solidFill>
                <a:latin typeface="Barlow" panose="00000500000000000000" pitchFamily="2" charset="0"/>
              </a:rPr>
              <a:t>licenza</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negli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Stati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Uniti</a:t>
            </a:r>
            <a:r>
              <a:rPr lang="en-US" sz="1500" dirty="0">
                <a:solidFill>
                  <a:schemeClr val="bg1"/>
                </a:solidFill>
                <a:latin typeface="Barlow" panose="00000500000000000000" pitchFamily="2" charset="0"/>
              </a:rPr>
              <a:t>, e </a:t>
            </a:r>
            <a:r>
              <a:rPr lang="en-US" sz="1500" dirty="0" err="1">
                <a:solidFill>
                  <a:schemeClr val="bg1"/>
                </a:solidFill>
                <a:latin typeface="Barlow" panose="00000500000000000000" pitchFamily="2" charset="0"/>
              </a:rPr>
              <a:t>vennero</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venduti</a:t>
            </a:r>
            <a:r>
              <a:rPr lang="en-US" sz="1500" dirty="0">
                <a:solidFill>
                  <a:schemeClr val="bg1"/>
                </a:solidFill>
                <a:latin typeface="Barlow" panose="00000500000000000000" pitchFamily="2" charset="0"/>
              </a:rPr>
              <a:t> </a:t>
            </a:r>
            <a:r>
              <a:rPr lang="en-US" sz="1500" dirty="0" err="1">
                <a:solidFill>
                  <a:schemeClr val="bg1"/>
                </a:solidFill>
                <a:latin typeface="Barlow" panose="00000500000000000000" pitchFamily="2" charset="0"/>
              </a:rPr>
              <a:t>alla</a:t>
            </a:r>
            <a:r>
              <a:rPr lang="en-US" sz="1500" dirty="0">
                <a:solidFill>
                  <a:schemeClr val="bg1"/>
                </a:solidFill>
                <a:latin typeface="Barlow" panose="00000500000000000000" pitchFamily="2" charset="0"/>
              </a:rPr>
              <a:t> Russia </a:t>
            </a:r>
            <a:r>
              <a:rPr lang="en-US" sz="1500" dirty="0" err="1">
                <a:solidFill>
                  <a:schemeClr val="bg1"/>
                </a:solidFill>
                <a:latin typeface="Barlow" panose="00000500000000000000" pitchFamily="2" charset="0"/>
              </a:rPr>
              <a:t>Sovietica</a:t>
            </a:r>
            <a:r>
              <a:rPr lang="en-US" sz="1500" dirty="0">
                <a:solidFill>
                  <a:schemeClr val="bg1"/>
                </a:solidFill>
                <a:latin typeface="Barlow" panose="00000500000000000000" pitchFamily="2" charset="0"/>
              </a:rPr>
              <a:t>.</a:t>
            </a:r>
          </a:p>
          <a:p>
            <a:endParaRPr lang="it-IT"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62"/>
          <p:cNvSpPr txBox="1">
            <a:spLocks noGrp="1"/>
          </p:cNvSpPr>
          <p:nvPr>
            <p:ph type="subTitle" idx="4294967295"/>
          </p:nvPr>
        </p:nvSpPr>
        <p:spPr>
          <a:xfrm>
            <a:off x="363984" y="274139"/>
            <a:ext cx="3551067" cy="4399913"/>
          </a:xfrm>
          <a:prstGeom prst="rect">
            <a:avLst/>
          </a:prstGeom>
        </p:spPr>
        <p:txBody>
          <a:bodyPr spcFirstLastPara="1" wrap="square" lIns="91425" tIns="91425" rIns="91425" bIns="91425" anchor="t" anchorCtr="0">
            <a:noAutofit/>
          </a:bodyPr>
          <a:lstStyle/>
          <a:p>
            <a:pPr marL="0" indent="0">
              <a:spcAft>
                <a:spcPts val="1600"/>
              </a:spcAft>
              <a:buNone/>
            </a:pPr>
            <a:r>
              <a:rPr lang="en-US" sz="1500" dirty="0"/>
              <a:t>Negli anni </a:t>
            </a:r>
            <a:r>
              <a:rPr lang="en-US" sz="1500" dirty="0" err="1"/>
              <a:t>cinquanta</a:t>
            </a:r>
            <a:r>
              <a:rPr lang="en-US" sz="1500" dirty="0"/>
              <a:t> </a:t>
            </a:r>
            <a:r>
              <a:rPr lang="en-US" sz="1500" dirty="0" err="1"/>
              <a:t>i</a:t>
            </a:r>
            <a:r>
              <a:rPr lang="en-US" sz="1500" dirty="0"/>
              <a:t> </a:t>
            </a:r>
            <a:r>
              <a:rPr lang="en-US" sz="1500" dirty="0" err="1"/>
              <a:t>motori</a:t>
            </a:r>
            <a:r>
              <a:rPr lang="en-US" sz="1500" dirty="0"/>
              <a:t> a </a:t>
            </a:r>
            <a:r>
              <a:rPr lang="en-US" sz="1500" dirty="0" err="1"/>
              <a:t>getto</a:t>
            </a:r>
            <a:r>
              <a:rPr lang="en-US" sz="1500" dirty="0"/>
              <a:t> </a:t>
            </a:r>
            <a:r>
              <a:rPr lang="en-US" sz="1500" dirty="0" err="1"/>
              <a:t>erano</a:t>
            </a:r>
            <a:r>
              <a:rPr lang="en-US" sz="1500" dirty="0"/>
              <a:t> </a:t>
            </a:r>
            <a:r>
              <a:rPr lang="en-US" sz="1500" dirty="0" err="1"/>
              <a:t>impiegati</a:t>
            </a:r>
            <a:r>
              <a:rPr lang="en-US" sz="1500" dirty="0"/>
              <a:t> </a:t>
            </a:r>
            <a:r>
              <a:rPr lang="en-US" sz="1500" dirty="0" err="1"/>
              <a:t>negli</a:t>
            </a:r>
            <a:r>
              <a:rPr lang="en-US" sz="1500" dirty="0"/>
              <a:t> </a:t>
            </a:r>
            <a:r>
              <a:rPr lang="en-US" sz="1500" dirty="0" err="1"/>
              <a:t>aerei</a:t>
            </a:r>
            <a:r>
              <a:rPr lang="en-US" sz="1500" dirty="0"/>
              <a:t> da </a:t>
            </a:r>
            <a:r>
              <a:rPr lang="en-US" sz="1500" dirty="0" err="1"/>
              <a:t>combattimento</a:t>
            </a:r>
            <a:r>
              <a:rPr lang="en-US" sz="1500" dirty="0"/>
              <a:t>, ad </a:t>
            </a:r>
            <a:r>
              <a:rPr lang="en-US" sz="1500" dirty="0" err="1"/>
              <a:t>eccezione</a:t>
            </a:r>
            <a:r>
              <a:rPr lang="en-US" sz="1500" dirty="0"/>
              <a:t> </a:t>
            </a:r>
            <a:r>
              <a:rPr lang="en-US" sz="1500" dirty="0" err="1"/>
              <a:t>dei</a:t>
            </a:r>
            <a:r>
              <a:rPr lang="en-US" sz="1500" dirty="0"/>
              <a:t> </a:t>
            </a:r>
            <a:r>
              <a:rPr lang="en-US" sz="1500" dirty="0" err="1"/>
              <a:t>modelli</a:t>
            </a:r>
            <a:r>
              <a:rPr lang="en-US" sz="1500" dirty="0"/>
              <a:t> </a:t>
            </a:r>
            <a:r>
              <a:rPr lang="en-US" sz="1500" dirty="0" err="1"/>
              <a:t>impiegati</a:t>
            </a:r>
            <a:r>
              <a:rPr lang="en-US" sz="1500" dirty="0"/>
              <a:t> per </a:t>
            </a:r>
            <a:r>
              <a:rPr lang="en-US" sz="1500" dirty="0" err="1"/>
              <a:t>particolari</a:t>
            </a:r>
            <a:r>
              <a:rPr lang="en-US" sz="1500" dirty="0"/>
              <a:t> </a:t>
            </a:r>
            <a:r>
              <a:rPr lang="en-US" sz="1500" dirty="0" err="1"/>
              <a:t>compiti</a:t>
            </a:r>
            <a:r>
              <a:rPr lang="en-US" sz="1500" dirty="0"/>
              <a:t>. Al tempo, </a:t>
            </a:r>
            <a:r>
              <a:rPr lang="en-US" sz="1500" dirty="0" err="1"/>
              <a:t>alcuni</a:t>
            </a:r>
            <a:r>
              <a:rPr lang="en-US" sz="1500" dirty="0"/>
              <a:t> </a:t>
            </a:r>
            <a:r>
              <a:rPr lang="en-US" sz="1500" dirty="0" err="1"/>
              <a:t>dei</a:t>
            </a:r>
            <a:r>
              <a:rPr lang="en-US" sz="1500" dirty="0"/>
              <a:t> </a:t>
            </a:r>
            <a:r>
              <a:rPr lang="en-US" sz="1500" dirty="0" err="1"/>
              <a:t>progetti</a:t>
            </a:r>
            <a:r>
              <a:rPr lang="en-US" sz="1500" dirty="0"/>
              <a:t> </a:t>
            </a:r>
            <a:r>
              <a:rPr lang="en-US" sz="1500" dirty="0" err="1"/>
              <a:t>inglesi</a:t>
            </a:r>
            <a:r>
              <a:rPr lang="en-US" sz="1500" dirty="0"/>
              <a:t> </a:t>
            </a:r>
            <a:r>
              <a:rPr lang="en-US" sz="1500" dirty="0" err="1"/>
              <a:t>erano</a:t>
            </a:r>
            <a:r>
              <a:rPr lang="en-US" sz="1500" dirty="0"/>
              <a:t> </a:t>
            </a:r>
            <a:r>
              <a:rPr lang="en-US" sz="1500" dirty="0" err="1"/>
              <a:t>già</a:t>
            </a:r>
            <a:r>
              <a:rPr lang="en-US" sz="1500" dirty="0"/>
              <a:t> </a:t>
            </a:r>
            <a:r>
              <a:rPr lang="en-US" sz="1500" dirty="0" err="1"/>
              <a:t>stati</a:t>
            </a:r>
            <a:r>
              <a:rPr lang="en-US" sz="1500" dirty="0"/>
              <a:t> </a:t>
            </a:r>
            <a:r>
              <a:rPr lang="en-US" sz="1500" dirty="0" err="1"/>
              <a:t>autorizzati</a:t>
            </a:r>
            <a:r>
              <a:rPr lang="en-US" sz="1500" dirty="0"/>
              <a:t> per </a:t>
            </a:r>
            <a:r>
              <a:rPr lang="en-US" sz="1500" dirty="0" err="1"/>
              <a:t>l’utilizzo</a:t>
            </a:r>
            <a:r>
              <a:rPr lang="en-US" sz="1500" dirty="0"/>
              <a:t> civile, e </a:t>
            </a:r>
            <a:r>
              <a:rPr lang="en-US" sz="1500" dirty="0" err="1"/>
              <a:t>apparvero</a:t>
            </a:r>
            <a:r>
              <a:rPr lang="en-US" sz="1500" dirty="0"/>
              <a:t> </a:t>
            </a:r>
            <a:r>
              <a:rPr lang="en-US" sz="1500" dirty="0" err="1"/>
              <a:t>negli</a:t>
            </a:r>
            <a:r>
              <a:rPr lang="en-US" sz="1500" dirty="0"/>
              <a:t> </a:t>
            </a:r>
            <a:r>
              <a:rPr lang="en-US" sz="1500" dirty="0" err="1"/>
              <a:t>aerei</a:t>
            </a:r>
            <a:r>
              <a:rPr lang="en-US" sz="1500" dirty="0"/>
              <a:t> de </a:t>
            </a:r>
            <a:r>
              <a:rPr lang="en-US" sz="1500" dirty="0">
                <a:solidFill>
                  <a:schemeClr val="accent1"/>
                </a:solidFill>
              </a:rPr>
              <a:t>Havilland Comet </a:t>
            </a:r>
            <a:r>
              <a:rPr lang="en-US" sz="1500" dirty="0"/>
              <a:t>e </a:t>
            </a:r>
            <a:r>
              <a:rPr lang="en-US" sz="1500" dirty="0">
                <a:solidFill>
                  <a:srgbClr val="00FF00"/>
                </a:solidFill>
              </a:rPr>
              <a:t>Avro Canada Jetliner</a:t>
            </a:r>
            <a:r>
              <a:rPr lang="en-US" sz="1500" dirty="0"/>
              <a:t>. Durante </a:t>
            </a:r>
            <a:r>
              <a:rPr lang="en-US" sz="1500" dirty="0" err="1"/>
              <a:t>gli</a:t>
            </a:r>
            <a:r>
              <a:rPr lang="en-US" sz="1500" dirty="0"/>
              <a:t> anni </a:t>
            </a:r>
            <a:r>
              <a:rPr lang="en-US" sz="1500" dirty="0" err="1"/>
              <a:t>sessanta</a:t>
            </a:r>
            <a:r>
              <a:rPr lang="en-US" sz="1500" dirty="0"/>
              <a:t> tutti </a:t>
            </a:r>
            <a:r>
              <a:rPr lang="en-US" sz="1500" dirty="0" err="1"/>
              <a:t>gli</a:t>
            </a:r>
            <a:r>
              <a:rPr lang="en-US" sz="1500" dirty="0"/>
              <a:t> </a:t>
            </a:r>
            <a:r>
              <a:rPr lang="en-US" sz="1500" dirty="0" err="1"/>
              <a:t>aerei</a:t>
            </a:r>
            <a:r>
              <a:rPr lang="en-US" sz="1500" dirty="0"/>
              <a:t> </a:t>
            </a:r>
            <a:r>
              <a:rPr lang="en-US" sz="1500" dirty="0" err="1"/>
              <a:t>civili</a:t>
            </a:r>
            <a:r>
              <a:rPr lang="en-US" sz="1500" dirty="0"/>
              <a:t> di </a:t>
            </a:r>
            <a:r>
              <a:rPr lang="en-US" sz="1500" dirty="0" err="1"/>
              <a:t>grandi</a:t>
            </a:r>
            <a:r>
              <a:rPr lang="en-US" sz="1500" dirty="0"/>
              <a:t> </a:t>
            </a:r>
            <a:r>
              <a:rPr lang="en-US" sz="1500" dirty="0" err="1"/>
              <a:t>dimensioni</a:t>
            </a:r>
            <a:r>
              <a:rPr lang="en-US" sz="1500" dirty="0"/>
              <a:t> </a:t>
            </a:r>
            <a:r>
              <a:rPr lang="en-US" sz="1500" dirty="0" err="1"/>
              <a:t>possedevano</a:t>
            </a:r>
            <a:r>
              <a:rPr lang="en-US" sz="1500" dirty="0"/>
              <a:t> </a:t>
            </a:r>
            <a:r>
              <a:rPr lang="en-US" sz="1500" dirty="0" err="1"/>
              <a:t>motori</a:t>
            </a:r>
            <a:r>
              <a:rPr lang="en-US" sz="1500" dirty="0"/>
              <a:t> a </a:t>
            </a:r>
            <a:r>
              <a:rPr lang="en-US" sz="1500" dirty="0" err="1"/>
              <a:t>getto</a:t>
            </a:r>
            <a:r>
              <a:rPr lang="en-US" sz="1500" dirty="0"/>
              <a:t>. Con </a:t>
            </a:r>
            <a:r>
              <a:rPr lang="en-US" sz="1500" dirty="0" err="1"/>
              <a:t>questo</a:t>
            </a:r>
            <a:r>
              <a:rPr lang="en-US" sz="1500" dirty="0"/>
              <a:t> </a:t>
            </a:r>
            <a:r>
              <a:rPr lang="en-US" sz="1500" dirty="0" err="1"/>
              <a:t>tipo</a:t>
            </a:r>
            <a:r>
              <a:rPr lang="en-US" sz="1500" dirty="0"/>
              <a:t> di </a:t>
            </a:r>
            <a:r>
              <a:rPr lang="en-US" sz="1500" dirty="0" err="1"/>
              <a:t>propulsori</a:t>
            </a:r>
            <a:r>
              <a:rPr lang="en-US" sz="1500" dirty="0"/>
              <a:t> </a:t>
            </a:r>
            <a:r>
              <a:rPr lang="en-US" sz="1500" dirty="0" err="1"/>
              <a:t>si</a:t>
            </a:r>
            <a:r>
              <a:rPr lang="en-US" sz="1500" dirty="0"/>
              <a:t> </a:t>
            </a:r>
            <a:r>
              <a:rPr lang="en-US" sz="1500" dirty="0" err="1"/>
              <a:t>avverò</a:t>
            </a:r>
            <a:r>
              <a:rPr lang="en-US" sz="1500" dirty="0"/>
              <a:t> il </a:t>
            </a:r>
            <a:r>
              <a:rPr lang="en-US" sz="1500" dirty="0" err="1"/>
              <a:t>sogno</a:t>
            </a:r>
            <a:r>
              <a:rPr lang="en-US" sz="1500" dirty="0"/>
              <a:t> di </a:t>
            </a:r>
            <a:r>
              <a:rPr lang="en-US" sz="1500" dirty="0" err="1"/>
              <a:t>effettuare</a:t>
            </a:r>
            <a:r>
              <a:rPr lang="en-US" sz="1500" dirty="0"/>
              <a:t> </a:t>
            </a:r>
            <a:r>
              <a:rPr lang="en-US" sz="1500" dirty="0" err="1"/>
              <a:t>voli</a:t>
            </a:r>
            <a:r>
              <a:rPr lang="en-US" sz="1500" dirty="0"/>
              <a:t> </a:t>
            </a:r>
            <a:r>
              <a:rPr lang="en-US" sz="1500" dirty="0" err="1"/>
              <a:t>veloci</a:t>
            </a:r>
            <a:r>
              <a:rPr lang="en-US" sz="1500" dirty="0"/>
              <a:t>, </a:t>
            </a:r>
            <a:r>
              <a:rPr lang="en-US" sz="1500" dirty="0" err="1"/>
              <a:t>sicuri</a:t>
            </a:r>
            <a:r>
              <a:rPr lang="en-US" sz="1500" dirty="0"/>
              <a:t> ed economici, </a:t>
            </a:r>
            <a:r>
              <a:rPr lang="en-US" sz="1500" dirty="0" err="1">
                <a:solidFill>
                  <a:srgbClr val="FFFF00"/>
                </a:solidFill>
              </a:rPr>
              <a:t>obiettivo</a:t>
            </a:r>
            <a:r>
              <a:rPr lang="en-US" sz="1500" dirty="0">
                <a:solidFill>
                  <a:srgbClr val="FFFF00"/>
                </a:solidFill>
              </a:rPr>
              <a:t> </a:t>
            </a:r>
            <a:r>
              <a:rPr lang="en-US" sz="1500" dirty="0" err="1">
                <a:solidFill>
                  <a:srgbClr val="FFFF00"/>
                </a:solidFill>
              </a:rPr>
              <a:t>originale</a:t>
            </a:r>
            <a:r>
              <a:rPr lang="en-US" sz="1500" dirty="0">
                <a:solidFill>
                  <a:srgbClr val="FFFF00"/>
                </a:solidFill>
              </a:rPr>
              <a:t> al di </a:t>
            </a:r>
            <a:r>
              <a:rPr lang="en-US" sz="1500" dirty="0" err="1">
                <a:solidFill>
                  <a:srgbClr val="FFFF00"/>
                </a:solidFill>
              </a:rPr>
              <a:t>fuori</a:t>
            </a:r>
            <a:r>
              <a:rPr lang="en-US" sz="1500" dirty="0">
                <a:solidFill>
                  <a:srgbClr val="FFFF00"/>
                </a:solidFill>
              </a:rPr>
              <a:t> </a:t>
            </a:r>
            <a:r>
              <a:rPr lang="en-US" sz="1500" dirty="0" err="1">
                <a:solidFill>
                  <a:srgbClr val="FFFF00"/>
                </a:solidFill>
              </a:rPr>
              <a:t>quello</a:t>
            </a:r>
            <a:r>
              <a:rPr lang="en-US" sz="1500" dirty="0">
                <a:solidFill>
                  <a:srgbClr val="FFFF00"/>
                </a:solidFill>
              </a:rPr>
              <a:t> </a:t>
            </a:r>
            <a:r>
              <a:rPr lang="en-US" sz="1500" dirty="0" err="1">
                <a:solidFill>
                  <a:srgbClr val="FFFF00"/>
                </a:solidFill>
              </a:rPr>
              <a:t>bellico</a:t>
            </a:r>
            <a:r>
              <a:rPr lang="en-US" sz="1500" dirty="0">
                <a:solidFill>
                  <a:srgbClr val="FFFF00"/>
                </a:solidFill>
              </a:rPr>
              <a:t>.</a:t>
            </a:r>
            <a:endParaRPr lang="it-IT" sz="1500" dirty="0">
              <a:solidFill>
                <a:srgbClr val="FFFF00"/>
              </a:solidFill>
            </a:endParaRPr>
          </a:p>
        </p:txBody>
      </p:sp>
      <p:pic>
        <p:nvPicPr>
          <p:cNvPr id="4098" name="Picture 2">
            <a:extLst>
              <a:ext uri="{FF2B5EF4-FFF2-40B4-BE49-F238E27FC236}">
                <a16:creationId xmlns:a16="http://schemas.microsoft.com/office/drawing/2014/main" id="{AE59C67E-5C64-40F2-D7D9-7AB36EFC1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192" y="2669357"/>
            <a:ext cx="3172287" cy="2111553"/>
          </a:xfrm>
          <a:prstGeom prst="roundRect">
            <a:avLst>
              <a:gd name="adj" fmla="val 489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Avro Canada C-102: the world's second jet airliner you've never heard of">
            <a:extLst>
              <a:ext uri="{FF2B5EF4-FFF2-40B4-BE49-F238E27FC236}">
                <a16:creationId xmlns:a16="http://schemas.microsoft.com/office/drawing/2014/main" id="{A6CCD54E-B1E3-21CB-8227-02C1D4830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8951" y="270221"/>
            <a:ext cx="2938771" cy="2123929"/>
          </a:xfrm>
          <a:prstGeom prst="roundRect">
            <a:avLst>
              <a:gd name="adj" fmla="val 90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C083115D-E07B-F091-C5C7-57F92FF69E43}"/>
              </a:ext>
            </a:extLst>
          </p:cNvPr>
          <p:cNvSpPr txBox="1"/>
          <p:nvPr/>
        </p:nvSpPr>
        <p:spPr>
          <a:xfrm>
            <a:off x="6698335" y="34060"/>
            <a:ext cx="1657031" cy="253916"/>
          </a:xfrm>
          <a:prstGeom prst="rect">
            <a:avLst/>
          </a:prstGeom>
          <a:noFill/>
        </p:spPr>
        <p:txBody>
          <a:bodyPr wrap="square">
            <a:spAutoFit/>
          </a:bodyPr>
          <a:lstStyle/>
          <a:p>
            <a:r>
              <a:rPr lang="en-US" sz="1050" dirty="0">
                <a:solidFill>
                  <a:srgbClr val="00FF00"/>
                </a:solidFill>
              </a:rPr>
              <a:t>Avro Canada Jetliner</a:t>
            </a:r>
            <a:endParaRPr lang="it-IT" sz="1050" dirty="0"/>
          </a:p>
        </p:txBody>
      </p:sp>
      <p:sp>
        <p:nvSpPr>
          <p:cNvPr id="4" name="CasellaDiTesto 3">
            <a:extLst>
              <a:ext uri="{FF2B5EF4-FFF2-40B4-BE49-F238E27FC236}">
                <a16:creationId xmlns:a16="http://schemas.microsoft.com/office/drawing/2014/main" id="{56EE2E39-2CFA-19D6-2ED4-3EA6E4E2F69F}"/>
              </a:ext>
            </a:extLst>
          </p:cNvPr>
          <p:cNvSpPr txBox="1"/>
          <p:nvPr/>
        </p:nvSpPr>
        <p:spPr>
          <a:xfrm>
            <a:off x="6890011" y="2415441"/>
            <a:ext cx="1273678" cy="253916"/>
          </a:xfrm>
          <a:prstGeom prst="rect">
            <a:avLst/>
          </a:prstGeom>
          <a:noFill/>
        </p:spPr>
        <p:txBody>
          <a:bodyPr wrap="square">
            <a:spAutoFit/>
          </a:bodyPr>
          <a:lstStyle/>
          <a:p>
            <a:r>
              <a:rPr lang="en-US" sz="1050" dirty="0">
                <a:solidFill>
                  <a:schemeClr val="accent1"/>
                </a:solidFill>
              </a:rPr>
              <a:t>Havilland Comet</a:t>
            </a:r>
            <a:endParaRPr lang="it-IT" sz="105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 name="Ovale 4">
            <a:extLst>
              <a:ext uri="{FF2B5EF4-FFF2-40B4-BE49-F238E27FC236}">
                <a16:creationId xmlns:a16="http://schemas.microsoft.com/office/drawing/2014/main" id="{C4E21D57-D659-B3A1-C535-71B2085318BA}"/>
              </a:ext>
            </a:extLst>
          </p:cNvPr>
          <p:cNvSpPr/>
          <p:nvPr/>
        </p:nvSpPr>
        <p:spPr>
          <a:xfrm>
            <a:off x="1342747" y="647446"/>
            <a:ext cx="6458505" cy="3848608"/>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Aft>
                <a:spcPts val="1600"/>
              </a:spcAft>
            </a:pPr>
            <a:r>
              <a:rPr lang="it-IT" sz="1300" dirty="0">
                <a:solidFill>
                  <a:schemeClr val="tx1"/>
                </a:solidFill>
              </a:rPr>
              <a:t>Tutto ciò che abbiamo trattato in precedenza, in questa presentazione, conferma come la scienza in alcuni casi non sia neutrale e anzi, in alcune delle scoperte scientifiche, la scienza è prettamente orientata verso il campo bellico, con anche diverse aziende che sono impiantate all'interno di questo campo, che sponsorizzano e finanziano per nuove scoperte capaci di migliorare le tecnologie in guerra. </a:t>
            </a:r>
          </a:p>
          <a:p>
            <a:pPr marL="0" indent="0" algn="ctr">
              <a:spcAft>
                <a:spcPts val="1600"/>
              </a:spcAft>
            </a:pPr>
            <a:r>
              <a:rPr lang="it-IT" sz="1300" dirty="0">
                <a:solidFill>
                  <a:schemeClr val="tx1"/>
                </a:solidFill>
              </a:rPr>
              <a:t>Ad esempio la Hamilton Sundstrand ha finanziato lo sviluppo di un'unita di potenziamento ausiliare (APU), tutto ciò per migliorare ancora di più le prestazioni degli aerei militari.</a:t>
            </a:r>
          </a:p>
        </p:txBody>
      </p:sp>
      <p:pic>
        <p:nvPicPr>
          <p:cNvPr id="5122" name="Picture 2" descr="Hamilton Sundstrand - Sigler Communications, Inc.">
            <a:extLst>
              <a:ext uri="{FF2B5EF4-FFF2-40B4-BE49-F238E27FC236}">
                <a16:creationId xmlns:a16="http://schemas.microsoft.com/office/drawing/2014/main" id="{2E0E98B5-8EA8-9D7C-E6BA-E25FB26A8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485" y="3806394"/>
            <a:ext cx="2077190" cy="348725"/>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91BE2AFD-6F71-981A-7993-E892A4ED3BA5}"/>
              </a:ext>
            </a:extLst>
          </p:cNvPr>
          <p:cNvSpPr txBox="1"/>
          <p:nvPr/>
        </p:nvSpPr>
        <p:spPr>
          <a:xfrm>
            <a:off x="3977195" y="867058"/>
            <a:ext cx="1189608" cy="615553"/>
          </a:xfrm>
          <a:prstGeom prst="rect">
            <a:avLst/>
          </a:prstGeom>
          <a:noFill/>
        </p:spPr>
        <p:txBody>
          <a:bodyPr wrap="square" rtlCol="0">
            <a:spAutoFit/>
          </a:bodyPr>
          <a:lstStyle/>
          <a:p>
            <a:r>
              <a:rPr lang="it-IT" sz="2000" i="1" dirty="0">
                <a:solidFill>
                  <a:schemeClr val="tx1"/>
                </a:solidFill>
                <a:latin typeface="Bahnschrift Condensed" panose="020B0502040204020203" pitchFamily="34" charset="0"/>
              </a:rPr>
              <a:t>NEUTRALIT</a:t>
            </a:r>
            <a:r>
              <a:rPr lang="it-IT" sz="2000" b="0" i="1" dirty="0">
                <a:solidFill>
                  <a:schemeClr val="tx1"/>
                </a:solidFill>
                <a:effectLst/>
                <a:latin typeface="Bahnschrift Condensed" panose="020B0502040204020203" pitchFamily="34" charset="0"/>
              </a:rPr>
              <a:t>À</a:t>
            </a:r>
            <a:r>
              <a:rPr lang="it-IT" b="0" i="0" dirty="0">
                <a:solidFill>
                  <a:srgbClr val="E2EEFF"/>
                </a:solidFill>
                <a:effectLst/>
                <a:latin typeface="Google Sans"/>
              </a:rPr>
              <a:t> </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4DFE8E7-0DE8-7499-DCC5-07E93DC3721D}"/>
              </a:ext>
            </a:extLst>
          </p:cNvPr>
          <p:cNvSpPr txBox="1"/>
          <p:nvPr/>
        </p:nvSpPr>
        <p:spPr>
          <a:xfrm>
            <a:off x="1429305" y="488272"/>
            <a:ext cx="3852909" cy="2308324"/>
          </a:xfrm>
          <a:prstGeom prst="rect">
            <a:avLst/>
          </a:prstGeom>
          <a:noFill/>
        </p:spPr>
        <p:txBody>
          <a:bodyPr wrap="square" rtlCol="0">
            <a:spAutoFit/>
          </a:bodyPr>
          <a:lstStyle/>
          <a:p>
            <a:r>
              <a:rPr lang="it-IT" sz="1600" dirty="0">
                <a:solidFill>
                  <a:schemeClr val="bg1"/>
                </a:solidFill>
                <a:latin typeface="+mj-lt"/>
              </a:rPr>
              <a:t>Sitografia</a:t>
            </a:r>
          </a:p>
          <a:p>
            <a:r>
              <a:rPr lang="it-IT" dirty="0">
                <a:solidFill>
                  <a:schemeClr val="bg1"/>
                </a:solidFill>
                <a:latin typeface="+mj-lt"/>
                <a:hlinkClick r:id="rId2"/>
              </a:rPr>
              <a:t>https://it.wikipedia.org/</a:t>
            </a:r>
            <a:endParaRPr lang="it-IT" dirty="0">
              <a:solidFill>
                <a:schemeClr val="bg1"/>
              </a:solidFill>
              <a:latin typeface="+mj-lt"/>
            </a:endParaRPr>
          </a:p>
          <a:p>
            <a:endParaRPr lang="it-IT" dirty="0">
              <a:solidFill>
                <a:schemeClr val="bg1"/>
              </a:solidFill>
              <a:latin typeface="+mj-lt"/>
            </a:endParaRPr>
          </a:p>
          <a:p>
            <a:endParaRPr lang="it-IT" dirty="0">
              <a:solidFill>
                <a:schemeClr val="bg1"/>
              </a:solidFill>
              <a:latin typeface="+mj-lt"/>
            </a:endParaRPr>
          </a:p>
          <a:p>
            <a:endParaRPr lang="it-IT" dirty="0">
              <a:solidFill>
                <a:schemeClr val="bg1"/>
              </a:solidFill>
              <a:latin typeface="+mj-lt"/>
            </a:endParaRPr>
          </a:p>
          <a:p>
            <a:r>
              <a:rPr lang="it-IT" sz="1600" dirty="0">
                <a:solidFill>
                  <a:schemeClr val="bg1"/>
                </a:solidFill>
                <a:latin typeface="+mj-lt"/>
              </a:rPr>
              <a:t>Bibliografia</a:t>
            </a:r>
          </a:p>
          <a:p>
            <a:r>
              <a:rPr lang="it-IT" dirty="0">
                <a:solidFill>
                  <a:schemeClr val="bg1"/>
                </a:solidFill>
                <a:latin typeface="+mj-lt"/>
              </a:rPr>
              <a:t>1 La Fisica di </a:t>
            </a:r>
            <a:r>
              <a:rPr lang="it-IT" dirty="0" err="1">
                <a:solidFill>
                  <a:schemeClr val="bg1"/>
                </a:solidFill>
                <a:latin typeface="+mj-lt"/>
              </a:rPr>
              <a:t>Cutnell</a:t>
            </a:r>
            <a:r>
              <a:rPr lang="it-IT" dirty="0">
                <a:solidFill>
                  <a:schemeClr val="bg1"/>
                </a:solidFill>
                <a:latin typeface="+mj-lt"/>
              </a:rPr>
              <a:t> e Johnson, meccanica e termodinamica</a:t>
            </a:r>
          </a:p>
          <a:p>
            <a:r>
              <a:rPr lang="it-IT" dirty="0">
                <a:solidFill>
                  <a:schemeClr val="bg1"/>
                </a:solidFill>
                <a:latin typeface="+mj-lt"/>
              </a:rPr>
              <a:t>Pagina 48(principio di azione e reazione)</a:t>
            </a:r>
          </a:p>
          <a:p>
            <a:endParaRPr lang="it-IT" dirty="0"/>
          </a:p>
        </p:txBody>
      </p:sp>
    </p:spTree>
    <p:extLst>
      <p:ext uri="{BB962C8B-B14F-4D97-AF65-F5344CB8AC3E}">
        <p14:creationId xmlns:p14="http://schemas.microsoft.com/office/powerpoint/2010/main" val="367707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1"/>
          <p:cNvSpPr/>
          <p:nvPr/>
        </p:nvSpPr>
        <p:spPr>
          <a:xfrm>
            <a:off x="4974389" y="1532064"/>
            <a:ext cx="1035900" cy="1035900"/>
          </a:xfrm>
          <a:prstGeom prst="ellipse">
            <a:avLst/>
          </a:prstGeom>
          <a:gradFill>
            <a:gsLst>
              <a:gs pos="0">
                <a:srgbClr val="E6BAF0"/>
              </a:gs>
              <a:gs pos="26000">
                <a:schemeClr val="dk2"/>
              </a:gs>
              <a:gs pos="64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1"/>
          <p:cNvSpPr/>
          <p:nvPr/>
        </p:nvSpPr>
        <p:spPr>
          <a:xfrm>
            <a:off x="2298293" y="2832876"/>
            <a:ext cx="1035900" cy="1035900"/>
          </a:xfrm>
          <a:prstGeom prst="ellipse">
            <a:avLst/>
          </a:prstGeom>
          <a:gradFill>
            <a:gsLst>
              <a:gs pos="0">
                <a:srgbClr val="E6BAF0"/>
              </a:gs>
              <a:gs pos="26000">
                <a:schemeClr val="dk2"/>
              </a:gs>
              <a:gs pos="64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1"/>
          <p:cNvSpPr/>
          <p:nvPr/>
        </p:nvSpPr>
        <p:spPr>
          <a:xfrm>
            <a:off x="954774" y="1545863"/>
            <a:ext cx="1035900" cy="1035900"/>
          </a:xfrm>
          <a:prstGeom prst="ellipse">
            <a:avLst/>
          </a:prstGeom>
          <a:gradFill>
            <a:gsLst>
              <a:gs pos="0">
                <a:srgbClr val="E6BAF0"/>
              </a:gs>
              <a:gs pos="26000">
                <a:schemeClr val="dk2"/>
              </a:gs>
              <a:gs pos="64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INDICE</a:t>
            </a:r>
            <a:endParaRPr dirty="0"/>
          </a:p>
        </p:txBody>
      </p:sp>
      <p:sp>
        <p:nvSpPr>
          <p:cNvPr id="225" name="Google Shape;225;p41"/>
          <p:cNvSpPr txBox="1">
            <a:spLocks noGrp="1"/>
          </p:cNvSpPr>
          <p:nvPr>
            <p:ph type="title" idx="2"/>
          </p:nvPr>
        </p:nvSpPr>
        <p:spPr>
          <a:xfrm>
            <a:off x="2071074" y="1884713"/>
            <a:ext cx="2174100" cy="35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STORIA</a:t>
            </a:r>
            <a:r>
              <a:rPr lang="en" dirty="0"/>
              <a:t> </a:t>
            </a:r>
            <a:endParaRPr dirty="0"/>
          </a:p>
        </p:txBody>
      </p:sp>
      <p:sp>
        <p:nvSpPr>
          <p:cNvPr id="227" name="Google Shape;227;p41"/>
          <p:cNvSpPr txBox="1">
            <a:spLocks noGrp="1"/>
          </p:cNvSpPr>
          <p:nvPr>
            <p:ph type="title" idx="3"/>
          </p:nvPr>
        </p:nvSpPr>
        <p:spPr>
          <a:xfrm>
            <a:off x="6141839" y="1826631"/>
            <a:ext cx="2174100" cy="47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SPECIFICHE TECNICHE</a:t>
            </a:r>
            <a:endParaRPr dirty="0"/>
          </a:p>
        </p:txBody>
      </p:sp>
      <p:sp>
        <p:nvSpPr>
          <p:cNvPr id="229" name="Google Shape;229;p41"/>
          <p:cNvSpPr txBox="1">
            <a:spLocks noGrp="1"/>
          </p:cNvSpPr>
          <p:nvPr>
            <p:ph type="title" idx="5"/>
          </p:nvPr>
        </p:nvSpPr>
        <p:spPr>
          <a:xfrm>
            <a:off x="3414593" y="3117329"/>
            <a:ext cx="2858385" cy="55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rPr>
              <a:t>NEUTRALIT</a:t>
            </a:r>
            <a:r>
              <a:rPr lang="it-IT" i="0" dirty="0">
                <a:solidFill>
                  <a:schemeClr val="bg1"/>
                </a:solidFill>
                <a:effectLst/>
                <a:latin typeface="Oxanium" panose="020B0604020202020204" charset="0"/>
              </a:rPr>
              <a:t>À DEL PROGETTO</a:t>
            </a:r>
            <a:endParaRPr dirty="0"/>
          </a:p>
        </p:txBody>
      </p:sp>
      <p:sp>
        <p:nvSpPr>
          <p:cNvPr id="233" name="Google Shape;233;p41"/>
          <p:cNvSpPr txBox="1">
            <a:spLocks noGrp="1"/>
          </p:cNvSpPr>
          <p:nvPr>
            <p:ph type="title" idx="9"/>
          </p:nvPr>
        </p:nvSpPr>
        <p:spPr>
          <a:xfrm>
            <a:off x="1035174" y="1799963"/>
            <a:ext cx="875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34" name="Google Shape;234;p41"/>
          <p:cNvSpPr txBox="1">
            <a:spLocks noGrp="1"/>
          </p:cNvSpPr>
          <p:nvPr>
            <p:ph type="title" idx="13"/>
          </p:nvPr>
        </p:nvSpPr>
        <p:spPr>
          <a:xfrm>
            <a:off x="2378693" y="3114712"/>
            <a:ext cx="875100" cy="47222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35" name="Google Shape;235;p41"/>
          <p:cNvSpPr txBox="1">
            <a:spLocks noGrp="1"/>
          </p:cNvSpPr>
          <p:nvPr>
            <p:ph type="title" idx="14"/>
          </p:nvPr>
        </p:nvSpPr>
        <p:spPr>
          <a:xfrm>
            <a:off x="4974389" y="1763238"/>
            <a:ext cx="10449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1075162" y="181622"/>
            <a:ext cx="6993675" cy="142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5400" dirty="0"/>
              <a:t>INTRODUZIONE GENRALE</a:t>
            </a:r>
            <a:endParaRPr sz="5400" dirty="0"/>
          </a:p>
        </p:txBody>
      </p:sp>
      <p:sp>
        <p:nvSpPr>
          <p:cNvPr id="242" name="Google Shape;242;p42"/>
          <p:cNvSpPr txBox="1">
            <a:spLocks noGrp="1"/>
          </p:cNvSpPr>
          <p:nvPr>
            <p:ph type="subTitle" idx="1"/>
          </p:nvPr>
        </p:nvSpPr>
        <p:spPr>
          <a:xfrm>
            <a:off x="713017" y="1817795"/>
            <a:ext cx="7717964" cy="29952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1800" dirty="0"/>
              <a:t>In questo PowerPoint, tratteremo la non neutralità della scienza, partendo dall’ambito aereonautico, in particolare il passaggio e lo sviluppo dei motori a reazione; il cui obiettivo originale era quello di migliorare l’efficienza degli aerei in generale, ma il motivo che poi spinse il più possibile la ricerca in questo ambito fu proprio quello bellico dato che si scoprì presto che avrebbero permesso un grande vantaggio sugli aerei militari.</a:t>
            </a:r>
          </a:p>
          <a:p>
            <a:pPr marL="0" lvl="0" indent="0" algn="l" rtl="0">
              <a:spcBef>
                <a:spcPts val="0"/>
              </a:spcBef>
              <a:spcAft>
                <a:spcPts val="0"/>
              </a:spcAft>
              <a:buNone/>
            </a:pPr>
            <a:r>
              <a:rPr lang="it-IT" sz="1800" dirty="0"/>
              <a:t>In particolare partiremo da tutto il lato storico dello sviluppo.</a:t>
            </a:r>
            <a:endParaRPr sz="1800" dirty="0"/>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p:nvPr/>
        </p:nvSpPr>
        <p:spPr>
          <a:xfrm>
            <a:off x="2037900" y="1181351"/>
            <a:ext cx="1474500" cy="1474500"/>
          </a:xfrm>
          <a:prstGeom prst="ellipse">
            <a:avLst/>
          </a:prstGeom>
          <a:gradFill>
            <a:gsLst>
              <a:gs pos="0">
                <a:srgbClr val="E6BAF0"/>
              </a:gs>
              <a:gs pos="26000">
                <a:schemeClr val="dk2"/>
              </a:gs>
              <a:gs pos="64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4"/>
          <p:cNvSpPr txBox="1">
            <a:spLocks noGrp="1"/>
          </p:cNvSpPr>
          <p:nvPr>
            <p:ph type="title"/>
          </p:nvPr>
        </p:nvSpPr>
        <p:spPr>
          <a:xfrm>
            <a:off x="713100" y="2655851"/>
            <a:ext cx="4124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LA STORIA</a:t>
            </a:r>
            <a:endParaRPr dirty="0"/>
          </a:p>
        </p:txBody>
      </p:sp>
      <p:sp>
        <p:nvSpPr>
          <p:cNvPr id="255" name="Google Shape;255;p44"/>
          <p:cNvSpPr txBox="1">
            <a:spLocks noGrp="1"/>
          </p:cNvSpPr>
          <p:nvPr>
            <p:ph type="title" idx="2"/>
          </p:nvPr>
        </p:nvSpPr>
        <p:spPr>
          <a:xfrm>
            <a:off x="2170850" y="1497751"/>
            <a:ext cx="1208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56" name="Google Shape;256;p44"/>
          <p:cNvSpPr txBox="1">
            <a:spLocks noGrp="1"/>
          </p:cNvSpPr>
          <p:nvPr>
            <p:ph type="subTitle" idx="1"/>
          </p:nvPr>
        </p:nvSpPr>
        <p:spPr>
          <a:xfrm>
            <a:off x="713100" y="3484776"/>
            <a:ext cx="4124100" cy="37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Le cui origini hanno collegamenti fino </a:t>
            </a:r>
            <a:r>
              <a:rPr lang="it-IT" dirty="0"/>
              <a:t>d</a:t>
            </a:r>
            <a:r>
              <a:rPr lang="en" dirty="0"/>
              <a:t>all</a:t>
            </a:r>
            <a:r>
              <a:rPr lang="it-IT" dirty="0"/>
              <a:t>’</a:t>
            </a:r>
            <a:r>
              <a:rPr lang="en" dirty="0" err="1"/>
              <a:t>anno</a:t>
            </a:r>
            <a:r>
              <a:rPr lang="en" dirty="0"/>
              <a:t> </a:t>
            </a:r>
            <a:r>
              <a:rPr lang="en" b="1" i="1" dirty="0"/>
              <a:t>1000</a:t>
            </a:r>
            <a:endParaRPr b="1" i="1" dirty="0"/>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5"/>
          <p:cNvSpPr txBox="1">
            <a:spLocks noGrp="1"/>
          </p:cNvSpPr>
          <p:nvPr>
            <p:ph type="title"/>
          </p:nvPr>
        </p:nvSpPr>
        <p:spPr>
          <a:xfrm>
            <a:off x="2780250" y="166500"/>
            <a:ext cx="3583500" cy="120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CONCETTO BASE</a:t>
            </a:r>
            <a:endParaRPr dirty="0"/>
          </a:p>
        </p:txBody>
      </p:sp>
      <p:sp>
        <p:nvSpPr>
          <p:cNvPr id="262" name="Google Shape;262;p45"/>
          <p:cNvSpPr txBox="1">
            <a:spLocks noGrp="1"/>
          </p:cNvSpPr>
          <p:nvPr>
            <p:ph type="body" idx="1"/>
          </p:nvPr>
        </p:nvSpPr>
        <p:spPr>
          <a:xfrm>
            <a:off x="4826210" y="1523250"/>
            <a:ext cx="3583500" cy="23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1600" dirty="0">
                <a:solidFill>
                  <a:schemeClr val="lt1"/>
                </a:solidFill>
              </a:rPr>
              <a:t>Un motore a reazione o motore a getto (jet engine) è un motore che trasforma l'energia chimica del combustibile in energia cinetica dei gas combusti detti quindi getto, per sfruttare il principio di azione e reazione esteso.(</a:t>
            </a:r>
            <a:r>
              <a:rPr lang="it-IT" sz="1600" b="0" i="0" dirty="0">
                <a:solidFill>
                  <a:schemeClr val="bg1"/>
                </a:solidFill>
                <a:effectLst/>
                <a:latin typeface="Barlow" panose="00000500000000000000" pitchFamily="2" charset="0"/>
              </a:rPr>
              <a:t>Il terzo principio della Dinamica, o principio di azione e reazione, stabilisce che se un corpo A esercita una forza su un corpo B, allora B esercita su A una forza uguale e contraria.</a:t>
            </a:r>
            <a:endParaRPr sz="1600" dirty="0">
              <a:solidFill>
                <a:schemeClr val="bg1"/>
              </a:solidFill>
              <a:latin typeface="Barlow" panose="00000500000000000000" pitchFamily="2" charset="0"/>
            </a:endParaRPr>
          </a:p>
        </p:txBody>
      </p:sp>
      <p:pic>
        <p:nvPicPr>
          <p:cNvPr id="3" name="Immagine 2">
            <a:extLst>
              <a:ext uri="{FF2B5EF4-FFF2-40B4-BE49-F238E27FC236}">
                <a16:creationId xmlns:a16="http://schemas.microsoft.com/office/drawing/2014/main" id="{6E0E5490-52DD-DA7E-4C5A-DAC814D81666}"/>
              </a:ext>
            </a:extLst>
          </p:cNvPr>
          <p:cNvPicPr>
            <a:picLocks noChangeAspect="1"/>
          </p:cNvPicPr>
          <p:nvPr/>
        </p:nvPicPr>
        <p:blipFill>
          <a:blip r:embed="rId3"/>
          <a:stretch>
            <a:fillRect/>
          </a:stretch>
        </p:blipFill>
        <p:spPr>
          <a:xfrm>
            <a:off x="734290" y="1698806"/>
            <a:ext cx="3106879" cy="2067487"/>
          </a:xfrm>
          <a:prstGeom prst="rect">
            <a:avLst/>
          </a:prstGeom>
          <a:ln>
            <a:noFill/>
          </a:ln>
          <a:effectLst>
            <a:softEdge rad="112500"/>
          </a:effectLst>
        </p:spPr>
      </p:pic>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dirty="0"/>
              <a:t>LE ORIGINI DEL MOTORE A REZIONE</a:t>
            </a:r>
            <a:endParaRPr dirty="0"/>
          </a:p>
        </p:txBody>
      </p:sp>
      <p:sp>
        <p:nvSpPr>
          <p:cNvPr id="10" name="CasellaDiTesto 9">
            <a:extLst>
              <a:ext uri="{FF2B5EF4-FFF2-40B4-BE49-F238E27FC236}">
                <a16:creationId xmlns:a16="http://schemas.microsoft.com/office/drawing/2014/main" id="{6E28F184-6376-B9A1-BEE3-677BB6F50D08}"/>
              </a:ext>
            </a:extLst>
          </p:cNvPr>
          <p:cNvSpPr txBox="1"/>
          <p:nvPr/>
        </p:nvSpPr>
        <p:spPr>
          <a:xfrm>
            <a:off x="595424" y="1112100"/>
            <a:ext cx="5550196" cy="3754874"/>
          </a:xfrm>
          <a:prstGeom prst="rect">
            <a:avLst/>
          </a:prstGeom>
          <a:noFill/>
        </p:spPr>
        <p:txBody>
          <a:bodyPr wrap="square" lIns="91440" tIns="45720" rIns="91440" bIns="45720" rtlCol="0" anchor="t">
            <a:spAutoFit/>
          </a:bodyPr>
          <a:lstStyle/>
          <a:p>
            <a:r>
              <a:rPr lang="it-IT">
                <a:solidFill>
                  <a:schemeClr val="bg1"/>
                </a:solidFill>
              </a:rPr>
              <a:t>La propulsione a getto vera e propria avvenne con l'invenzione dei razzi in Cina nel XIII secolo. Inizialmente lo scarico del razzo era impiegato per i fuochi d'artificio La pirotecnica è nata in Cina ad opera dei monaci intorno all'anno 1000, grazie alla casuale scoperta della polvere da sparo intorno all'800 In Germania, nacquero i primi laboratori di fuochi d'artificio per lo spettacolo. Il fuoco d'artificio è costituito da un involucro esterno di cartone molto spesso; a metà tra l'involucro e il nucleo dello stesso vi sono tante palline (dette "stelle" in gergo) di polvere nera ed altri composti chimici. Al centro dell'involucro dell'artificio vi è una carica d'apertura, realizzata con polvere nera o analoga miscela esplodente. La combustione di tale carica è provocata da una spoletta, ossia un elemento a lenta combustione che funge da temporizzatore, la quale si accende all'atto del lancio dell'artifizio.</a:t>
            </a:r>
            <a:endParaRPr lang="it-IT"/>
          </a:p>
          <a:p>
            <a:r>
              <a:rPr lang="it-IT" dirty="0">
                <a:solidFill>
                  <a:schemeClr val="bg1"/>
                </a:solidFill>
              </a:rPr>
              <a:t>Questa deflagrazione provvede ad accendere le stelle ed a proiettarle in cielo</a:t>
            </a:r>
          </a:p>
          <a:p>
            <a:endParaRPr lang="it-IT" dirty="0">
              <a:solidFill>
                <a:schemeClr val="bg1"/>
              </a:solidFill>
              <a:latin typeface="Barlow" panose="00000500000000000000" pitchFamily="2" charset="0"/>
            </a:endParaRPr>
          </a:p>
        </p:txBody>
      </p:sp>
      <p:pic>
        <p:nvPicPr>
          <p:cNvPr id="12" name="Immagine 11">
            <a:extLst>
              <a:ext uri="{FF2B5EF4-FFF2-40B4-BE49-F238E27FC236}">
                <a16:creationId xmlns:a16="http://schemas.microsoft.com/office/drawing/2014/main" id="{D9C0DE91-7B1B-13BF-1333-1428C4C1A81A}"/>
              </a:ext>
            </a:extLst>
          </p:cNvPr>
          <p:cNvPicPr>
            <a:picLocks noChangeAspect="1"/>
          </p:cNvPicPr>
          <p:nvPr/>
        </p:nvPicPr>
        <p:blipFill>
          <a:blip r:embed="rId3"/>
          <a:stretch>
            <a:fillRect/>
          </a:stretch>
        </p:blipFill>
        <p:spPr>
          <a:xfrm>
            <a:off x="6049927" y="1302799"/>
            <a:ext cx="2966482" cy="304826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8"/>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dirty="0"/>
              <a:t>PRIMO AVVIO VERSO L’INNOVAZIONE</a:t>
            </a:r>
            <a:endParaRPr dirty="0"/>
          </a:p>
        </p:txBody>
      </p:sp>
      <p:sp>
        <p:nvSpPr>
          <p:cNvPr id="18" name="CasellaDiTesto 17">
            <a:extLst>
              <a:ext uri="{FF2B5EF4-FFF2-40B4-BE49-F238E27FC236}">
                <a16:creationId xmlns:a16="http://schemas.microsoft.com/office/drawing/2014/main" id="{81816CC0-2F41-94BA-7C0F-58DE70DB973C}"/>
              </a:ext>
            </a:extLst>
          </p:cNvPr>
          <p:cNvSpPr txBox="1"/>
          <p:nvPr/>
        </p:nvSpPr>
        <p:spPr>
          <a:xfrm>
            <a:off x="628149" y="1184158"/>
            <a:ext cx="5210655" cy="2923877"/>
          </a:xfrm>
          <a:prstGeom prst="rect">
            <a:avLst/>
          </a:prstGeom>
          <a:noFill/>
        </p:spPr>
        <p:txBody>
          <a:bodyPr wrap="square" lIns="91440" tIns="45720" rIns="91440" bIns="45720" rtlCol="0" anchor="t">
            <a:spAutoFit/>
          </a:bodyPr>
          <a:lstStyle/>
          <a:p>
            <a:r>
              <a:rPr lang="it-IT" sz="1300" dirty="0">
                <a:solidFill>
                  <a:schemeClr val="bg1"/>
                </a:solidFill>
              </a:rPr>
              <a:t>Nei primi anni dell’ 900 gli ingegneri iniziarono a capire che i motori a pistoni possedevano limiti intrinseci, in particolare l'efficienza delle eliche. Questa efficienza sembrava raggiungere il culmine quando le punte delle pale dell'elica raggiungevano la velocità del suono. </a:t>
            </a:r>
            <a:endParaRPr lang="it-IT" dirty="0">
              <a:solidFill>
                <a:schemeClr val="bg1"/>
              </a:solidFill>
            </a:endParaRPr>
          </a:p>
          <a:p>
            <a:endParaRPr lang="it-IT" sz="1300" dirty="0">
              <a:solidFill>
                <a:schemeClr val="bg1"/>
              </a:solidFill>
            </a:endParaRPr>
          </a:p>
          <a:p>
            <a:r>
              <a:rPr lang="it-IT" sz="1300" dirty="0">
                <a:solidFill>
                  <a:schemeClr val="bg1"/>
                </a:solidFill>
              </a:rPr>
              <a:t>Tutto ciò portò all’introduzione della turbina a gas, usata per estrarre energia dal propulsore stesso in modo da pilotare il compressore. La turbina a gas era stata sviluppata negli anni trenta in Inghilterra dove venne accettato il brevetto di una turbina stazionaria a John </a:t>
            </a:r>
            <a:r>
              <a:rPr lang="it-IT" sz="1300" dirty="0" err="1">
                <a:solidFill>
                  <a:schemeClr val="bg1"/>
                </a:solidFill>
              </a:rPr>
              <a:t>Barberun</a:t>
            </a:r>
            <a:r>
              <a:rPr lang="it-IT" sz="1300" dirty="0">
                <a:solidFill>
                  <a:schemeClr val="bg1"/>
                </a:solidFill>
              </a:rPr>
              <a:t> nel 1791. </a:t>
            </a:r>
          </a:p>
          <a:p>
            <a:endParaRPr lang="it-IT" sz="1300" dirty="0">
              <a:solidFill>
                <a:schemeClr val="bg1"/>
              </a:solidFill>
            </a:endParaRPr>
          </a:p>
          <a:p>
            <a:endParaRPr lang="it-IT" dirty="0"/>
          </a:p>
          <a:p>
            <a:endParaRPr lang="it-IT" dirty="0"/>
          </a:p>
          <a:p>
            <a:endParaRPr lang="it-IT" sz="1300" dirty="0">
              <a:solidFill>
                <a:schemeClr val="bg1"/>
              </a:solidFill>
              <a:latin typeface="Barlow" panose="00000500000000000000" pitchFamily="2" charset="0"/>
            </a:endParaRPr>
          </a:p>
        </p:txBody>
      </p:sp>
      <p:pic>
        <p:nvPicPr>
          <p:cNvPr id="1026" name="Picture 2" descr="Turbina a gas - Wikipedia">
            <a:extLst>
              <a:ext uri="{FF2B5EF4-FFF2-40B4-BE49-F238E27FC236}">
                <a16:creationId xmlns:a16="http://schemas.microsoft.com/office/drawing/2014/main" id="{56C2BA61-89A6-79F4-3693-C3638370C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018819" y="1943467"/>
            <a:ext cx="3106459" cy="18876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7E51B8C5-EBF4-46F6-ED99-606942E59311}"/>
              </a:ext>
            </a:extLst>
          </p:cNvPr>
          <p:cNvSpPr txBox="1"/>
          <p:nvPr/>
        </p:nvSpPr>
        <p:spPr>
          <a:xfrm>
            <a:off x="808902" y="4071167"/>
            <a:ext cx="4920395" cy="738664"/>
          </a:xfrm>
          <a:prstGeom prst="rect">
            <a:avLst/>
          </a:prstGeom>
          <a:solidFill>
            <a:schemeClr val="accent6"/>
          </a:solidFill>
          <a:ln>
            <a:noFill/>
          </a:ln>
          <a:scene3d>
            <a:camera prst="orthographicFront"/>
            <a:lightRig rig="threePt" dir="t"/>
          </a:scene3d>
          <a:sp3d extrusionH="76200" contourW="12700" prstMaterial="softEdge">
            <a:bevelT prst="slope"/>
            <a:bevelB prst="relaxedInset"/>
            <a:extrusionClr>
              <a:schemeClr val="bg2"/>
            </a:extrusionClr>
            <a:contourClr>
              <a:schemeClr val="bg2"/>
            </a:contourClr>
          </a:sp3d>
        </p:spPr>
        <p:txBody>
          <a:bodyPr wrap="square" rtlCol="0">
            <a:spAutoFit/>
          </a:bodyPr>
          <a:lstStyle/>
          <a:p>
            <a:r>
              <a:rPr lang="it-IT" sz="1400" dirty="0">
                <a:solidFill>
                  <a:schemeClr val="bg2">
                    <a:lumMod val="50000"/>
                  </a:schemeClr>
                </a:solidFill>
              </a:rPr>
              <a:t>La prima turbina a gas in grado di autosostenersi venne costruita nel 1903 dall'ingegnere norvegese Egidius Elling.</a:t>
            </a:r>
            <a:endParaRPr lang="it-IT" dirty="0">
              <a:solidFill>
                <a:schemeClr val="bg2">
                  <a:lumMod val="50000"/>
                </a:schemeClr>
              </a:solidFill>
            </a:endParaRPr>
          </a:p>
          <a:p>
            <a:endParaRPr lang="it-IT" dirty="0"/>
          </a:p>
        </p:txBody>
      </p:sp>
      <p:sp>
        <p:nvSpPr>
          <p:cNvPr id="3" name="Freccia in giù 2">
            <a:extLst>
              <a:ext uri="{FF2B5EF4-FFF2-40B4-BE49-F238E27FC236}">
                <a16:creationId xmlns:a16="http://schemas.microsoft.com/office/drawing/2014/main" id="{AC63EFDF-A8D6-777B-94C1-0DD8EE428B53}"/>
              </a:ext>
            </a:extLst>
          </p:cNvPr>
          <p:cNvSpPr/>
          <p:nvPr/>
        </p:nvSpPr>
        <p:spPr>
          <a:xfrm rot="14410465">
            <a:off x="5939161" y="3986074"/>
            <a:ext cx="177554" cy="230819"/>
          </a:xfrm>
          <a:prstGeom prst="downArrow">
            <a:avLst/>
          </a:prstGeom>
          <a:solidFill>
            <a:schemeClr val="accent6"/>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2" name="CasellaDiTesto 1"/>
          <p:cNvSpPr txBox="1"/>
          <p:nvPr/>
        </p:nvSpPr>
        <p:spPr>
          <a:xfrm>
            <a:off x="239698" y="380665"/>
            <a:ext cx="5486400" cy="4478149"/>
          </a:xfrm>
          <a:prstGeom prst="rect">
            <a:avLst/>
          </a:prstGeom>
          <a:noFill/>
        </p:spPr>
        <p:txBody>
          <a:bodyPr wrap="square" rtlCol="0">
            <a:spAutoFit/>
          </a:bodyPr>
          <a:lstStyle/>
          <a:p>
            <a:pPr marL="285750" indent="-285750">
              <a:buClr>
                <a:schemeClr val="bg1"/>
              </a:buClr>
              <a:buFont typeface="Barlow" panose="00000500000000000000" pitchFamily="2" charset="0"/>
              <a:buChar char="∙"/>
            </a:pPr>
            <a:r>
              <a:rPr lang="it-IT" sz="1500" dirty="0">
                <a:solidFill>
                  <a:schemeClr val="bg1"/>
                </a:solidFill>
                <a:latin typeface="Barlow" panose="00000500000000000000" pitchFamily="2" charset="0"/>
              </a:rPr>
              <a:t>Nel 1928 un cadetto del College </a:t>
            </a:r>
            <a:r>
              <a:rPr lang="it-IT" sz="1500" dirty="0" err="1">
                <a:solidFill>
                  <a:schemeClr val="bg1"/>
                </a:solidFill>
                <a:latin typeface="Barlow" panose="00000500000000000000" pitchFamily="2" charset="0"/>
              </a:rPr>
              <a:t>Cranwell</a:t>
            </a:r>
            <a:r>
              <a:rPr lang="it-IT" sz="1500" dirty="0">
                <a:solidFill>
                  <a:schemeClr val="bg1"/>
                </a:solidFill>
                <a:latin typeface="Barlow" panose="00000500000000000000" pitchFamily="2" charset="0"/>
              </a:rPr>
              <a:t> della RAF di nome Frank </a:t>
            </a:r>
            <a:r>
              <a:rPr lang="it-IT" sz="1500" dirty="0" err="1">
                <a:solidFill>
                  <a:schemeClr val="bg1"/>
                </a:solidFill>
                <a:latin typeface="Barlow" panose="00000500000000000000" pitchFamily="2" charset="0"/>
              </a:rPr>
              <a:t>Whittle</a:t>
            </a:r>
            <a:r>
              <a:rPr lang="it-IT" sz="1500" dirty="0">
                <a:solidFill>
                  <a:schemeClr val="bg1"/>
                </a:solidFill>
                <a:latin typeface="Barlow" panose="00000500000000000000" pitchFamily="2" charset="0"/>
              </a:rPr>
              <a:t> inoltrò formalmente ai suoi superiori la sua idea per un propulsore a turbogetto, riuscì a mettere in funzione il suo primo motore nell'aprile 1937. Era raffreddato a liquido e comprendeva una pompa per il combustibile. </a:t>
            </a:r>
            <a:r>
              <a:rPr lang="it-IT" sz="1500" dirty="0" err="1">
                <a:solidFill>
                  <a:schemeClr val="bg1"/>
                </a:solidFill>
                <a:latin typeface="Barlow" panose="00000500000000000000" pitchFamily="2" charset="0"/>
              </a:rPr>
              <a:t>Whittle</a:t>
            </a:r>
            <a:r>
              <a:rPr lang="it-IT" sz="1500" dirty="0">
                <a:solidFill>
                  <a:schemeClr val="bg1"/>
                </a:solidFill>
                <a:latin typeface="Barlow" panose="00000500000000000000" pitchFamily="2" charset="0"/>
              </a:rPr>
              <a:t> e il suo gruppo tuttavia si trovarono quasi nel panico quando il propulsore non si spense, accelerando anche dopo l'esaurimento del carburante. </a:t>
            </a:r>
          </a:p>
          <a:p>
            <a:pPr marL="285750" indent="-285750">
              <a:buClr>
                <a:schemeClr val="bg1"/>
              </a:buClr>
              <a:buFont typeface="Barlow" panose="00000500000000000000" pitchFamily="2" charset="0"/>
              <a:buChar char="∙"/>
            </a:pPr>
            <a:endParaRPr lang="it-IT" sz="1500" dirty="0">
              <a:solidFill>
                <a:schemeClr val="bg1"/>
              </a:solidFill>
              <a:latin typeface="Barlow" panose="00000500000000000000" pitchFamily="2" charset="0"/>
            </a:endParaRPr>
          </a:p>
          <a:p>
            <a:pPr marL="285750" indent="-285750">
              <a:buClr>
                <a:schemeClr val="bg1"/>
              </a:buClr>
              <a:buFont typeface="Barlow" panose="00000500000000000000" pitchFamily="2" charset="0"/>
              <a:buChar char="∙"/>
            </a:pPr>
            <a:endParaRPr lang="it-IT" sz="1500" dirty="0">
              <a:solidFill>
                <a:schemeClr val="bg1"/>
              </a:solidFill>
              <a:latin typeface="Barlow" panose="00000500000000000000" pitchFamily="2" charset="0"/>
            </a:endParaRPr>
          </a:p>
          <a:p>
            <a:pPr marL="285750" indent="-285750">
              <a:buClr>
                <a:schemeClr val="bg1"/>
              </a:buClr>
              <a:buFont typeface="Barlow" panose="00000500000000000000" pitchFamily="2" charset="0"/>
              <a:buChar char="∙"/>
            </a:pPr>
            <a:r>
              <a:rPr lang="it-IT" sz="1500" dirty="0">
                <a:solidFill>
                  <a:schemeClr val="bg1"/>
                </a:solidFill>
                <a:latin typeface="Barlow" panose="00000500000000000000" pitchFamily="2" charset="0"/>
              </a:rPr>
              <a:t>Nel 1935 Hans von </a:t>
            </a:r>
            <a:r>
              <a:rPr lang="it-IT" sz="1500" dirty="0" err="1">
                <a:solidFill>
                  <a:schemeClr val="bg1"/>
                </a:solidFill>
                <a:latin typeface="Barlow" panose="00000500000000000000" pitchFamily="2" charset="0"/>
              </a:rPr>
              <a:t>Ohain</a:t>
            </a:r>
            <a:r>
              <a:rPr lang="it-IT" sz="1500" dirty="0">
                <a:solidFill>
                  <a:schemeClr val="bg1"/>
                </a:solidFill>
                <a:latin typeface="Barlow" panose="00000500000000000000" pitchFamily="2" charset="0"/>
              </a:rPr>
              <a:t> iniziò a lavorare su un progetto simile in Germania in modo indipendente da </a:t>
            </a:r>
            <a:r>
              <a:rPr lang="it-IT" sz="1500" dirty="0" err="1">
                <a:solidFill>
                  <a:schemeClr val="bg1"/>
                </a:solidFill>
                <a:latin typeface="Barlow" panose="00000500000000000000" pitchFamily="2" charset="0"/>
              </a:rPr>
              <a:t>Whittle</a:t>
            </a:r>
            <a:r>
              <a:rPr lang="it-IT" sz="1500" dirty="0">
                <a:solidFill>
                  <a:schemeClr val="bg1"/>
                </a:solidFill>
                <a:latin typeface="Barlow" panose="00000500000000000000" pitchFamily="2" charset="0"/>
              </a:rPr>
              <a:t>. Il suo primo propulsore era </a:t>
            </a:r>
            <a:r>
              <a:rPr lang="it-IT" sz="1500" dirty="0" err="1">
                <a:solidFill>
                  <a:schemeClr val="bg1"/>
                </a:solidFill>
                <a:latin typeface="Barlow" panose="00000500000000000000" pitchFamily="2" charset="0"/>
              </a:rPr>
              <a:t>sopratutto</a:t>
            </a:r>
            <a:r>
              <a:rPr lang="it-IT" sz="1500" dirty="0">
                <a:solidFill>
                  <a:schemeClr val="bg1"/>
                </a:solidFill>
                <a:latin typeface="Barlow" panose="00000500000000000000" pitchFamily="2" charset="0"/>
              </a:rPr>
              <a:t> sperimentale e poteva funzionare solo con una sorgente di potenza </a:t>
            </a:r>
            <a:r>
              <a:rPr lang="it-IT" sz="1500" dirty="0" err="1">
                <a:solidFill>
                  <a:schemeClr val="bg1"/>
                </a:solidFill>
                <a:latin typeface="Barlow" panose="00000500000000000000" pitchFamily="2" charset="0"/>
              </a:rPr>
              <a:t>esterna.Heinkel</a:t>
            </a:r>
            <a:r>
              <a:rPr lang="it-IT" sz="1500" dirty="0">
                <a:solidFill>
                  <a:schemeClr val="bg1"/>
                </a:solidFill>
                <a:latin typeface="Barlow" panose="00000500000000000000" pitchFamily="2" charset="0"/>
              </a:rPr>
              <a:t> aveva di recente  acquistato la </a:t>
            </a:r>
            <a:r>
              <a:rPr lang="it-IT" sz="1500" dirty="0" err="1">
                <a:solidFill>
                  <a:schemeClr val="bg1"/>
                </a:solidFill>
                <a:latin typeface="Barlow" panose="00000500000000000000" pitchFamily="2" charset="0"/>
              </a:rPr>
              <a:t>Hirth</a:t>
            </a:r>
            <a:r>
              <a:rPr lang="it-IT" sz="1500" dirty="0">
                <a:solidFill>
                  <a:schemeClr val="bg1"/>
                </a:solidFill>
                <a:latin typeface="Barlow" panose="00000500000000000000" pitchFamily="2" charset="0"/>
              </a:rPr>
              <a:t> </a:t>
            </a:r>
            <a:r>
              <a:rPr lang="it-IT" sz="1500" dirty="0" err="1">
                <a:solidFill>
                  <a:schemeClr val="bg1"/>
                </a:solidFill>
                <a:latin typeface="Barlow" panose="00000500000000000000" pitchFamily="2" charset="0"/>
              </a:rPr>
              <a:t>engine</a:t>
            </a:r>
            <a:r>
              <a:rPr lang="it-IT" sz="1500" dirty="0">
                <a:solidFill>
                  <a:schemeClr val="bg1"/>
                </a:solidFill>
                <a:latin typeface="Barlow" panose="00000500000000000000" pitchFamily="2" charset="0"/>
              </a:rPr>
              <a:t> company, e </a:t>
            </a:r>
            <a:r>
              <a:rPr lang="it-IT" sz="1500" dirty="0" err="1">
                <a:solidFill>
                  <a:schemeClr val="bg1"/>
                </a:solidFill>
                <a:latin typeface="Barlow" panose="00000500000000000000" pitchFamily="2" charset="0"/>
              </a:rPr>
              <a:t>Ohain</a:t>
            </a:r>
            <a:r>
              <a:rPr lang="it-IT" sz="1500" dirty="0">
                <a:solidFill>
                  <a:schemeClr val="bg1"/>
                </a:solidFill>
                <a:latin typeface="Barlow" panose="00000500000000000000" pitchFamily="2" charset="0"/>
              </a:rPr>
              <a:t>, assieme a Max Hahn cominciarono a lavorare in questa nuova divisione. Il primo propulsore centrifugo, l'Heinkel </a:t>
            </a:r>
            <a:r>
              <a:rPr lang="it-IT" sz="1500" dirty="0" err="1">
                <a:solidFill>
                  <a:schemeClr val="bg1"/>
                </a:solidFill>
                <a:latin typeface="Barlow" panose="00000500000000000000" pitchFamily="2" charset="0"/>
              </a:rPr>
              <a:t>HeS</a:t>
            </a:r>
            <a:r>
              <a:rPr lang="it-IT" sz="1500" dirty="0">
                <a:solidFill>
                  <a:schemeClr val="bg1"/>
                </a:solidFill>
                <a:latin typeface="Barlow" panose="00000500000000000000" pitchFamily="2" charset="0"/>
              </a:rPr>
              <a:t> 1 entrò in funzione a settembre 1937. L'He 178 fu il primo aereo a getto del mondo.</a:t>
            </a:r>
          </a:p>
        </p:txBody>
      </p:sp>
      <p:pic>
        <p:nvPicPr>
          <p:cNvPr id="1026" name="Picture 2" descr="Sir Frank Whittle">
            <a:extLst>
              <a:ext uri="{FF2B5EF4-FFF2-40B4-BE49-F238E27FC236}">
                <a16:creationId xmlns:a16="http://schemas.microsoft.com/office/drawing/2014/main" id="{D760B31F-2D19-02AF-7FE2-86622E6E9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120" y="380665"/>
            <a:ext cx="2295617" cy="1704743"/>
          </a:xfrm>
          <a:prstGeom prst="roundRect">
            <a:avLst>
              <a:gd name="adj" fmla="val 1876"/>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chemeClr val="bg1"/>
            </a:contourClr>
          </a:sp3d>
        </p:spPr>
      </p:pic>
      <p:pic>
        <p:nvPicPr>
          <p:cNvPr id="1028" name="Picture 4" descr="History of Jet Engines - Hans Von Ohain">
            <a:extLst>
              <a:ext uri="{FF2B5EF4-FFF2-40B4-BE49-F238E27FC236}">
                <a16:creationId xmlns:a16="http://schemas.microsoft.com/office/drawing/2014/main" id="{F971C59A-BF3C-17DE-71A1-730A55F64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528" y="2994165"/>
            <a:ext cx="2590800" cy="1676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p:nvPr/>
        </p:nvSpPr>
        <p:spPr>
          <a:xfrm>
            <a:off x="981457" y="1013149"/>
            <a:ext cx="1474500" cy="1474500"/>
          </a:xfrm>
          <a:prstGeom prst="ellipse">
            <a:avLst/>
          </a:prstGeom>
          <a:gradFill>
            <a:gsLst>
              <a:gs pos="0">
                <a:srgbClr val="E6BAF0"/>
              </a:gs>
              <a:gs pos="26000">
                <a:schemeClr val="dk2"/>
              </a:gs>
              <a:gs pos="64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4"/>
          <p:cNvSpPr txBox="1">
            <a:spLocks noGrp="1"/>
          </p:cNvSpPr>
          <p:nvPr>
            <p:ph type="title"/>
          </p:nvPr>
        </p:nvSpPr>
        <p:spPr>
          <a:xfrm>
            <a:off x="189316" y="2655852"/>
            <a:ext cx="7702931"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dirty="0"/>
              <a:t>SPECIFICHE TECNICHE</a:t>
            </a:r>
            <a:endParaRPr dirty="0"/>
          </a:p>
        </p:txBody>
      </p:sp>
      <p:sp>
        <p:nvSpPr>
          <p:cNvPr id="255" name="Google Shape;255;p44"/>
          <p:cNvSpPr txBox="1">
            <a:spLocks noGrp="1"/>
          </p:cNvSpPr>
          <p:nvPr>
            <p:ph type="title" idx="2"/>
          </p:nvPr>
        </p:nvSpPr>
        <p:spPr>
          <a:xfrm>
            <a:off x="1114357" y="1329499"/>
            <a:ext cx="1208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 name="Google Shape;256;p44">
            <a:extLst>
              <a:ext uri="{FF2B5EF4-FFF2-40B4-BE49-F238E27FC236}">
                <a16:creationId xmlns:a16="http://schemas.microsoft.com/office/drawing/2014/main" id="{E3FB2094-B4DD-B118-55A7-4FF040EDB4AC}"/>
              </a:ext>
            </a:extLst>
          </p:cNvPr>
          <p:cNvSpPr txBox="1">
            <a:spLocks noGrp="1"/>
          </p:cNvSpPr>
          <p:nvPr>
            <p:ph type="subTitle" idx="1"/>
          </p:nvPr>
        </p:nvSpPr>
        <p:spPr>
          <a:xfrm>
            <a:off x="189316" y="3506380"/>
            <a:ext cx="4124100" cy="37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Ed avanzamento della </a:t>
            </a:r>
            <a:r>
              <a:rPr lang="en" b="1" dirty="0"/>
              <a:t>storia</a:t>
            </a:r>
            <a:endParaRPr b="1" i="1" dirty="0"/>
          </a:p>
        </p:txBody>
      </p:sp>
    </p:spTree>
    <p:extLst>
      <p:ext uri="{BB962C8B-B14F-4D97-AF65-F5344CB8AC3E}">
        <p14:creationId xmlns:p14="http://schemas.microsoft.com/office/powerpoint/2010/main" val="953634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Science Subject for High School - 10th Grade: Nuclear Chemistry by Slidesgo">
  <a:themeElements>
    <a:clrScheme name="Simple Light">
      <a:dk1>
        <a:srgbClr val="1D1419"/>
      </a:dk1>
      <a:lt1>
        <a:srgbClr val="FFFFFF"/>
      </a:lt1>
      <a:dk2>
        <a:srgbClr val="C065D6"/>
      </a:dk2>
      <a:lt2>
        <a:srgbClr val="E59A5C"/>
      </a:lt2>
      <a:accent1>
        <a:srgbClr val="41BDBD"/>
      </a:accent1>
      <a:accent2>
        <a:srgbClr val="EACB49"/>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1174</Words>
  <Application>Microsoft Office PowerPoint</Application>
  <PresentationFormat>Presentazione su schermo (16:9)</PresentationFormat>
  <Paragraphs>53</Paragraphs>
  <Slides>15</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Oxanium Light</vt:lpstr>
      <vt:lpstr>Arial</vt:lpstr>
      <vt:lpstr>Oxanium</vt:lpstr>
      <vt:lpstr>Barlow</vt:lpstr>
      <vt:lpstr>Bahnschrift Condensed</vt:lpstr>
      <vt:lpstr>Google Sans</vt:lpstr>
      <vt:lpstr>Science Subject for High School - 10th Grade: Nuclear Chemistry by Slidesgo</vt:lpstr>
      <vt:lpstr> LA NEUTRALITA’ DELLA SCIENZA Fatto da:  Alessandro Mongirulli Mattia Martucci Roberto D’Angelo Gaia Baiano Alessia Della Ragione Raffaela Del Prete      </vt:lpstr>
      <vt:lpstr>INDICE</vt:lpstr>
      <vt:lpstr>INTRODUZIONE GENRALE</vt:lpstr>
      <vt:lpstr>LA STORIA</vt:lpstr>
      <vt:lpstr>CONCETTO BASE</vt:lpstr>
      <vt:lpstr>LE ORIGINI DEL MOTORE A REZIONE</vt:lpstr>
      <vt:lpstr>PRIMO AVVIO VERSO L’INNOVAZIONE</vt:lpstr>
      <vt:lpstr>Presentazione standard di PowerPoint</vt:lpstr>
      <vt:lpstr>SPECIFICHE TECNICHE</vt:lpstr>
      <vt:lpstr>Presentazione standard di PowerPoint</vt:lpstr>
      <vt:lpstr>Presentazione standard di PowerPoint</vt:lpstr>
      <vt:lpstr>NEUTRALITÀ DEL PROGETTO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HIGH SCHOOL  NUCLEAR CHEMISTRY</dc:title>
  <dc:creator>Utente</dc:creator>
  <cp:lastModifiedBy>Mattia Martucci</cp:lastModifiedBy>
  <cp:revision>106</cp:revision>
  <dcterms:modified xsi:type="dcterms:W3CDTF">2024-04-08T18:34:45Z</dcterms:modified>
</cp:coreProperties>
</file>