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sldIdLst>
    <p:sldId id="260" r:id="rId3"/>
    <p:sldId id="287" r:id="rId4"/>
    <p:sldId id="290" r:id="rId5"/>
    <p:sldId id="272" r:id="rId6"/>
    <p:sldId id="264" r:id="rId7"/>
    <p:sldId id="265" r:id="rId8"/>
    <p:sldId id="258" r:id="rId9"/>
    <p:sldId id="259" r:id="rId10"/>
    <p:sldId id="262" r:id="rId11"/>
    <p:sldId id="266" r:id="rId12"/>
    <p:sldId id="269" r:id="rId13"/>
    <p:sldId id="270" r:id="rId14"/>
    <p:sldId id="267" r:id="rId15"/>
    <p:sldId id="268" r:id="rId16"/>
    <p:sldId id="288" r:id="rId17"/>
    <p:sldId id="289" r:id="rId18"/>
    <p:sldId id="291" r:id="rId19"/>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a:srgbClr val="6DD99C"/>
    <a:srgbClr val="EDD1A8"/>
    <a:srgbClr val="D3F2CE"/>
    <a:srgbClr val="1191C8"/>
    <a:srgbClr val="000066"/>
    <a:srgbClr val="EC6760"/>
    <a:srgbClr val="2545C4"/>
    <a:srgbClr val="CCFFCC"/>
    <a:srgbClr val="009D5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2" autoAdjust="0"/>
    <p:restoredTop sz="94660"/>
  </p:normalViewPr>
  <p:slideViewPr>
    <p:cSldViewPr snapToGrid="0">
      <p:cViewPr varScale="1">
        <p:scale>
          <a:sx n="102" d="100"/>
          <a:sy n="102" d="100"/>
        </p:scale>
        <p:origin x="138"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a:t>
            </a:r>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50F26FEB-23FB-4FBC-AC13-9DD5C4F64284}" type="datetimeFigureOut">
              <a:rPr lang="it-IT" smtClean="0">
                <a:solidFill>
                  <a:prstClr val="black">
                    <a:tint val="75000"/>
                  </a:prstClr>
                </a:solidFill>
              </a:rPr>
              <a:pPr/>
              <a:t>16/04/2023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3291E014-FD66-40C8-9DA4-0549099209B6}"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6539302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50F26FEB-23FB-4FBC-AC13-9DD5C4F64284}" type="datetimeFigureOut">
              <a:rPr lang="it-IT" smtClean="0">
                <a:solidFill>
                  <a:prstClr val="black">
                    <a:tint val="75000"/>
                  </a:prstClr>
                </a:solidFill>
              </a:rPr>
              <a:pPr/>
              <a:t>16/04/2023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3291E014-FD66-40C8-9DA4-0549099209B6}"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6069764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365125"/>
            <a:ext cx="2628900" cy="5811838"/>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838200" y="365125"/>
            <a:ext cx="7734300" cy="5811838"/>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50F26FEB-23FB-4FBC-AC13-9DD5C4F64284}" type="datetimeFigureOut">
              <a:rPr lang="it-IT" smtClean="0">
                <a:solidFill>
                  <a:prstClr val="black">
                    <a:tint val="75000"/>
                  </a:prstClr>
                </a:solidFill>
              </a:rPr>
              <a:pPr/>
              <a:t>16/04/2023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3291E014-FD66-40C8-9DA4-0549099209B6}"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3086135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AndObj">
  <p:cSld name="Titolo, contenuto 2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609600" y="274638"/>
            <a:ext cx="10972800" cy="1143000"/>
          </a:xfrm>
        </p:spPr>
        <p:txBody>
          <a:bodyPr/>
          <a:lstStyle/>
          <a:p>
            <a:r>
              <a:rPr lang="it-IT"/>
              <a:t>Fare clic per modificare lo stile del titolo dello schema</a:t>
            </a:r>
          </a:p>
        </p:txBody>
      </p:sp>
      <p:sp>
        <p:nvSpPr>
          <p:cNvPr id="3" name="Segnaposto contenuto 2"/>
          <p:cNvSpPr>
            <a:spLocks noGrp="1"/>
          </p:cNvSpPr>
          <p:nvPr>
            <p:ph sz="quarter" idx="1"/>
          </p:nvPr>
        </p:nvSpPr>
        <p:spPr>
          <a:xfrm>
            <a:off x="609600" y="1600200"/>
            <a:ext cx="5384800" cy="21859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quarter" idx="2"/>
          </p:nvPr>
        </p:nvSpPr>
        <p:spPr>
          <a:xfrm>
            <a:off x="609600" y="3938589"/>
            <a:ext cx="5384800" cy="2187575"/>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contenuto 4"/>
          <p:cNvSpPr>
            <a:spLocks noGrp="1"/>
          </p:cNvSpPr>
          <p:nvPr>
            <p:ph sz="half" idx="3"/>
          </p:nvPr>
        </p:nvSpPr>
        <p:spPr>
          <a:xfrm>
            <a:off x="6197600" y="1600201"/>
            <a:ext cx="5384800" cy="4525963"/>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Rectangle 4">
            <a:extLst>
              <a:ext uri="{FF2B5EF4-FFF2-40B4-BE49-F238E27FC236}">
                <a16:creationId xmlns:a16="http://schemas.microsoft.com/office/drawing/2014/main" id="{F73715FB-9D7C-94D4-D088-E877781864C5}"/>
              </a:ext>
            </a:extLst>
          </p:cNvPr>
          <p:cNvSpPr>
            <a:spLocks noGrp="1" noChangeArrowheads="1"/>
          </p:cNvSpPr>
          <p:nvPr>
            <p:ph type="dt" sz="half" idx="10"/>
          </p:nvPr>
        </p:nvSpPr>
        <p:spPr>
          <a:ln/>
        </p:spPr>
        <p:txBody>
          <a:bodyPr/>
          <a:lstStyle>
            <a:lvl1pPr>
              <a:defRPr/>
            </a:lvl1pPr>
          </a:lstStyle>
          <a:p>
            <a:pPr>
              <a:defRPr/>
            </a:pPr>
            <a:endParaRPr lang="it-IT" altLang="it-IT"/>
          </a:p>
        </p:txBody>
      </p:sp>
      <p:sp>
        <p:nvSpPr>
          <p:cNvPr id="7" name="Rectangle 5">
            <a:extLst>
              <a:ext uri="{FF2B5EF4-FFF2-40B4-BE49-F238E27FC236}">
                <a16:creationId xmlns:a16="http://schemas.microsoft.com/office/drawing/2014/main" id="{4EEFC5DA-2EDF-12C0-0A0D-95BC5A0417A7}"/>
              </a:ext>
            </a:extLst>
          </p:cNvPr>
          <p:cNvSpPr>
            <a:spLocks noGrp="1" noChangeArrowheads="1"/>
          </p:cNvSpPr>
          <p:nvPr>
            <p:ph type="ftr" sz="quarter" idx="11"/>
          </p:nvPr>
        </p:nvSpPr>
        <p:spPr>
          <a:ln/>
        </p:spPr>
        <p:txBody>
          <a:bodyPr/>
          <a:lstStyle>
            <a:lvl1pPr>
              <a:defRPr/>
            </a:lvl1pPr>
          </a:lstStyle>
          <a:p>
            <a:pPr>
              <a:defRPr/>
            </a:pPr>
            <a:endParaRPr lang="it-IT" altLang="it-IT"/>
          </a:p>
        </p:txBody>
      </p:sp>
      <p:sp>
        <p:nvSpPr>
          <p:cNvPr id="8" name="Rectangle 6">
            <a:extLst>
              <a:ext uri="{FF2B5EF4-FFF2-40B4-BE49-F238E27FC236}">
                <a16:creationId xmlns:a16="http://schemas.microsoft.com/office/drawing/2014/main" id="{859075DA-FE6F-6FB3-7752-D7CDBE193BF0}"/>
              </a:ext>
            </a:extLst>
          </p:cNvPr>
          <p:cNvSpPr>
            <a:spLocks noGrp="1" noChangeArrowheads="1"/>
          </p:cNvSpPr>
          <p:nvPr>
            <p:ph type="sldNum" sz="quarter" idx="12"/>
          </p:nvPr>
        </p:nvSpPr>
        <p:spPr>
          <a:ln/>
        </p:spPr>
        <p:txBody>
          <a:bodyPr/>
          <a:lstStyle>
            <a:lvl1pPr>
              <a:defRPr/>
            </a:lvl1pPr>
          </a:lstStyle>
          <a:p>
            <a:pPr>
              <a:defRPr/>
            </a:pPr>
            <a:fld id="{C5E08483-BFBA-4F60-9DE6-A61C9C091360}" type="slidenum">
              <a:rPr lang="it-IT" altLang="it-IT"/>
              <a:pPr>
                <a:defRPr/>
              </a:pPr>
              <a:t>‹N›</a:t>
            </a:fld>
            <a:endParaRPr lang="it-IT" altLang="it-IT"/>
          </a:p>
        </p:txBody>
      </p:sp>
    </p:spTree>
    <p:extLst>
      <p:ext uri="{BB962C8B-B14F-4D97-AF65-F5344CB8AC3E}">
        <p14:creationId xmlns:p14="http://schemas.microsoft.com/office/powerpoint/2010/main" val="42842035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a:t>
            </a:r>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50F26FEB-23FB-4FBC-AC13-9DD5C4F64284}" type="datetimeFigureOut">
              <a:rPr lang="it-IT" smtClean="0">
                <a:solidFill>
                  <a:prstClr val="black">
                    <a:tint val="75000"/>
                  </a:prstClr>
                </a:solidFill>
              </a:rPr>
              <a:pPr/>
              <a:t>16/04/2023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3291E014-FD66-40C8-9DA4-0549099209B6}"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8931029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50F26FEB-23FB-4FBC-AC13-9DD5C4F64284}" type="datetimeFigureOut">
              <a:rPr lang="it-IT" smtClean="0">
                <a:solidFill>
                  <a:prstClr val="black">
                    <a:tint val="75000"/>
                  </a:prstClr>
                </a:solidFill>
              </a:rPr>
              <a:pPr/>
              <a:t>16/04/2023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3291E014-FD66-40C8-9DA4-0549099209B6}"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1364622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a:t>
            </a:r>
          </a:p>
        </p:txBody>
      </p:sp>
      <p:sp>
        <p:nvSpPr>
          <p:cNvPr id="3" name="Segnaposto tes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Modifica gli stili del testo dello schema</a:t>
            </a:r>
          </a:p>
        </p:txBody>
      </p:sp>
      <p:sp>
        <p:nvSpPr>
          <p:cNvPr id="4" name="Segnaposto data 3"/>
          <p:cNvSpPr>
            <a:spLocks noGrp="1"/>
          </p:cNvSpPr>
          <p:nvPr>
            <p:ph type="dt" sz="half" idx="10"/>
          </p:nvPr>
        </p:nvSpPr>
        <p:spPr/>
        <p:txBody>
          <a:bodyPr/>
          <a:lstStyle/>
          <a:p>
            <a:fld id="{50F26FEB-23FB-4FBC-AC13-9DD5C4F64284}" type="datetimeFigureOut">
              <a:rPr lang="it-IT" smtClean="0">
                <a:solidFill>
                  <a:prstClr val="black">
                    <a:tint val="75000"/>
                  </a:prstClr>
                </a:solidFill>
              </a:rPr>
              <a:pPr/>
              <a:t>16/04/2023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3291E014-FD66-40C8-9DA4-0549099209B6}"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0179780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838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172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50F26FEB-23FB-4FBC-AC13-9DD5C4F64284}" type="datetimeFigureOut">
              <a:rPr lang="it-IT" smtClean="0">
                <a:solidFill>
                  <a:prstClr val="black">
                    <a:tint val="75000"/>
                  </a:prstClr>
                </a:solidFill>
              </a:rPr>
              <a:pPr/>
              <a:t>16/04/2023</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3291E014-FD66-40C8-9DA4-0549099209B6}"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6090831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39788" y="365125"/>
            <a:ext cx="10515600" cy="1325563"/>
          </a:xfrm>
        </p:spPr>
        <p:txBody>
          <a:bodyPr/>
          <a:lstStyle/>
          <a:p>
            <a:r>
              <a:rPr lang="it-IT"/>
              <a:t>Fare clic per modificare lo stile del titolo</a:t>
            </a:r>
          </a:p>
        </p:txBody>
      </p:sp>
      <p:sp>
        <p:nvSpPr>
          <p:cNvPr id="3" name="Segnaposto tes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p:cNvSpPr>
            <a:spLocks noGrp="1"/>
          </p:cNvSpPr>
          <p:nvPr>
            <p:ph sz="half" idx="2"/>
          </p:nvPr>
        </p:nvSpPr>
        <p:spPr>
          <a:xfrm>
            <a:off x="839788" y="2505075"/>
            <a:ext cx="515778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p:cNvSpPr>
            <a:spLocks noGrp="1"/>
          </p:cNvSpPr>
          <p:nvPr>
            <p:ph sz="quarter" idx="4"/>
          </p:nvPr>
        </p:nvSpPr>
        <p:spPr>
          <a:xfrm>
            <a:off x="6172200" y="2505075"/>
            <a:ext cx="51831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50F26FEB-23FB-4FBC-AC13-9DD5C4F64284}" type="datetimeFigureOut">
              <a:rPr lang="it-IT" smtClean="0">
                <a:solidFill>
                  <a:prstClr val="black">
                    <a:tint val="75000"/>
                  </a:prstClr>
                </a:solidFill>
              </a:rPr>
              <a:pPr/>
              <a:t>16/04/2023</a:t>
            </a:fld>
            <a:endParaRPr lang="it-IT">
              <a:solidFill>
                <a:prstClr val="black">
                  <a:tint val="75000"/>
                </a:prstClr>
              </a:solidFill>
            </a:endParaRPr>
          </a:p>
        </p:txBody>
      </p:sp>
      <p:sp>
        <p:nvSpPr>
          <p:cNvPr id="8" name="Segnaposto piè di pagina 7"/>
          <p:cNvSpPr>
            <a:spLocks noGrp="1"/>
          </p:cNvSpPr>
          <p:nvPr>
            <p:ph type="ftr" sz="quarter" idx="11"/>
          </p:nvPr>
        </p:nvSpPr>
        <p:spPr/>
        <p:txBody>
          <a:bodyPr/>
          <a:lstStyle/>
          <a:p>
            <a:endParaRPr lang="it-IT">
              <a:solidFill>
                <a:prstClr val="black">
                  <a:tint val="75000"/>
                </a:prstClr>
              </a:solidFill>
            </a:endParaRPr>
          </a:p>
        </p:txBody>
      </p:sp>
      <p:sp>
        <p:nvSpPr>
          <p:cNvPr id="9" name="Segnaposto numero diapositiva 8"/>
          <p:cNvSpPr>
            <a:spLocks noGrp="1"/>
          </p:cNvSpPr>
          <p:nvPr>
            <p:ph type="sldNum" sz="quarter" idx="12"/>
          </p:nvPr>
        </p:nvSpPr>
        <p:spPr/>
        <p:txBody>
          <a:bodyPr/>
          <a:lstStyle/>
          <a:p>
            <a:fld id="{3291E014-FD66-40C8-9DA4-0549099209B6}"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7945852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p:txBody>
          <a:bodyPr/>
          <a:lstStyle/>
          <a:p>
            <a:fld id="{50F26FEB-23FB-4FBC-AC13-9DD5C4F64284}" type="datetimeFigureOut">
              <a:rPr lang="it-IT" smtClean="0">
                <a:solidFill>
                  <a:prstClr val="black">
                    <a:tint val="75000"/>
                  </a:prstClr>
                </a:solidFill>
              </a:rPr>
              <a:pPr/>
              <a:t>16/04/2023</a:t>
            </a:fld>
            <a:endParaRPr lang="it-IT">
              <a:solidFill>
                <a:prstClr val="black">
                  <a:tint val="75000"/>
                </a:prstClr>
              </a:solidFill>
            </a:endParaRPr>
          </a:p>
        </p:txBody>
      </p:sp>
      <p:sp>
        <p:nvSpPr>
          <p:cNvPr id="4" name="Segnaposto piè di pagina 3"/>
          <p:cNvSpPr>
            <a:spLocks noGrp="1"/>
          </p:cNvSpPr>
          <p:nvPr>
            <p:ph type="ftr" sz="quarter" idx="11"/>
          </p:nvPr>
        </p:nvSpPr>
        <p:spPr/>
        <p:txBody>
          <a:bodyPr/>
          <a:lstStyle/>
          <a:p>
            <a:endParaRPr lang="it-IT">
              <a:solidFill>
                <a:prstClr val="black">
                  <a:tint val="75000"/>
                </a:prstClr>
              </a:solidFill>
            </a:endParaRPr>
          </a:p>
        </p:txBody>
      </p:sp>
      <p:sp>
        <p:nvSpPr>
          <p:cNvPr id="5" name="Segnaposto numero diapositiva 4"/>
          <p:cNvSpPr>
            <a:spLocks noGrp="1"/>
          </p:cNvSpPr>
          <p:nvPr>
            <p:ph type="sldNum" sz="quarter" idx="12"/>
          </p:nvPr>
        </p:nvSpPr>
        <p:spPr/>
        <p:txBody>
          <a:bodyPr/>
          <a:lstStyle/>
          <a:p>
            <a:fld id="{3291E014-FD66-40C8-9DA4-0549099209B6}"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8188259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50F26FEB-23FB-4FBC-AC13-9DD5C4F64284}" type="datetimeFigureOut">
              <a:rPr lang="it-IT" smtClean="0">
                <a:solidFill>
                  <a:prstClr val="black">
                    <a:tint val="75000"/>
                  </a:prstClr>
                </a:solidFill>
              </a:rPr>
              <a:pPr/>
              <a:t>16/04/2023</a:t>
            </a:fld>
            <a:endParaRPr lang="it-IT">
              <a:solidFill>
                <a:prstClr val="black">
                  <a:tint val="75000"/>
                </a:prstClr>
              </a:solidFill>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endParaRPr>
          </a:p>
        </p:txBody>
      </p:sp>
      <p:sp>
        <p:nvSpPr>
          <p:cNvPr id="4" name="Segnaposto numero diapositiva 3"/>
          <p:cNvSpPr>
            <a:spLocks noGrp="1"/>
          </p:cNvSpPr>
          <p:nvPr>
            <p:ph type="sldNum" sz="quarter" idx="12"/>
          </p:nvPr>
        </p:nvSpPr>
        <p:spPr/>
        <p:txBody>
          <a:bodyPr/>
          <a:lstStyle/>
          <a:p>
            <a:fld id="{3291E014-FD66-40C8-9DA4-0549099209B6}"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7490734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50F26FEB-23FB-4FBC-AC13-9DD5C4F64284}" type="datetimeFigureOut">
              <a:rPr lang="it-IT" smtClean="0">
                <a:solidFill>
                  <a:prstClr val="black">
                    <a:tint val="75000"/>
                  </a:prstClr>
                </a:solidFill>
              </a:rPr>
              <a:pPr/>
              <a:t>16/04/2023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3291E014-FD66-40C8-9DA4-0549099209B6}"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7874493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p>
        </p:txBody>
      </p:sp>
      <p:sp>
        <p:nvSpPr>
          <p:cNvPr id="3" name="Segnaposto contenut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sz="half" idx="10"/>
          </p:nvPr>
        </p:nvSpPr>
        <p:spPr/>
        <p:txBody>
          <a:bodyPr/>
          <a:lstStyle/>
          <a:p>
            <a:fld id="{50F26FEB-23FB-4FBC-AC13-9DD5C4F64284}" type="datetimeFigureOut">
              <a:rPr lang="it-IT" smtClean="0">
                <a:solidFill>
                  <a:prstClr val="black">
                    <a:tint val="75000"/>
                  </a:prstClr>
                </a:solidFill>
              </a:rPr>
              <a:pPr/>
              <a:t>16/04/2023</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3291E014-FD66-40C8-9DA4-0549099209B6}"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6958741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p>
        </p:txBody>
      </p:sp>
      <p:sp>
        <p:nvSpPr>
          <p:cNvPr id="3" name="Segnaposto immagin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sz="half" idx="10"/>
          </p:nvPr>
        </p:nvSpPr>
        <p:spPr/>
        <p:txBody>
          <a:bodyPr/>
          <a:lstStyle/>
          <a:p>
            <a:fld id="{50F26FEB-23FB-4FBC-AC13-9DD5C4F64284}" type="datetimeFigureOut">
              <a:rPr lang="it-IT" smtClean="0">
                <a:solidFill>
                  <a:prstClr val="black">
                    <a:tint val="75000"/>
                  </a:prstClr>
                </a:solidFill>
              </a:rPr>
              <a:pPr/>
              <a:t>16/04/2023</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3291E014-FD66-40C8-9DA4-0549099209B6}"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5824734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50F26FEB-23FB-4FBC-AC13-9DD5C4F64284}" type="datetimeFigureOut">
              <a:rPr lang="it-IT" smtClean="0">
                <a:solidFill>
                  <a:prstClr val="black">
                    <a:tint val="75000"/>
                  </a:prstClr>
                </a:solidFill>
              </a:rPr>
              <a:pPr/>
              <a:t>16/04/2023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3291E014-FD66-40C8-9DA4-0549099209B6}"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7631147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365125"/>
            <a:ext cx="2628900" cy="5811838"/>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838200" y="365125"/>
            <a:ext cx="7734300" cy="5811838"/>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50F26FEB-23FB-4FBC-AC13-9DD5C4F64284}" type="datetimeFigureOut">
              <a:rPr lang="it-IT" smtClean="0">
                <a:solidFill>
                  <a:prstClr val="black">
                    <a:tint val="75000"/>
                  </a:prstClr>
                </a:solidFill>
              </a:rPr>
              <a:pPr/>
              <a:t>16/04/2023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3291E014-FD66-40C8-9DA4-0549099209B6}"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5587685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a:t>
            </a:r>
          </a:p>
        </p:txBody>
      </p:sp>
      <p:sp>
        <p:nvSpPr>
          <p:cNvPr id="3" name="Segnaposto tes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Modifica gli stili del testo dello schema</a:t>
            </a:r>
          </a:p>
        </p:txBody>
      </p:sp>
      <p:sp>
        <p:nvSpPr>
          <p:cNvPr id="4" name="Segnaposto data 3"/>
          <p:cNvSpPr>
            <a:spLocks noGrp="1"/>
          </p:cNvSpPr>
          <p:nvPr>
            <p:ph type="dt" sz="half" idx="10"/>
          </p:nvPr>
        </p:nvSpPr>
        <p:spPr/>
        <p:txBody>
          <a:bodyPr/>
          <a:lstStyle/>
          <a:p>
            <a:fld id="{50F26FEB-23FB-4FBC-AC13-9DD5C4F64284}" type="datetimeFigureOut">
              <a:rPr lang="it-IT" smtClean="0">
                <a:solidFill>
                  <a:prstClr val="black">
                    <a:tint val="75000"/>
                  </a:prstClr>
                </a:solidFill>
              </a:rPr>
              <a:pPr/>
              <a:t>16/04/2023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3291E014-FD66-40C8-9DA4-0549099209B6}"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7093140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838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172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50F26FEB-23FB-4FBC-AC13-9DD5C4F64284}" type="datetimeFigureOut">
              <a:rPr lang="it-IT" smtClean="0">
                <a:solidFill>
                  <a:prstClr val="black">
                    <a:tint val="75000"/>
                  </a:prstClr>
                </a:solidFill>
              </a:rPr>
              <a:pPr/>
              <a:t>16/04/2023</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3291E014-FD66-40C8-9DA4-0549099209B6}"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3142606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39788" y="365125"/>
            <a:ext cx="10515600" cy="1325563"/>
          </a:xfrm>
        </p:spPr>
        <p:txBody>
          <a:bodyPr/>
          <a:lstStyle/>
          <a:p>
            <a:r>
              <a:rPr lang="it-IT"/>
              <a:t>Fare clic per modificare lo stile del titolo</a:t>
            </a:r>
          </a:p>
        </p:txBody>
      </p:sp>
      <p:sp>
        <p:nvSpPr>
          <p:cNvPr id="3" name="Segnaposto tes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p:cNvSpPr>
            <a:spLocks noGrp="1"/>
          </p:cNvSpPr>
          <p:nvPr>
            <p:ph sz="half" idx="2"/>
          </p:nvPr>
        </p:nvSpPr>
        <p:spPr>
          <a:xfrm>
            <a:off x="839788" y="2505075"/>
            <a:ext cx="515778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p:cNvSpPr>
            <a:spLocks noGrp="1"/>
          </p:cNvSpPr>
          <p:nvPr>
            <p:ph sz="quarter" idx="4"/>
          </p:nvPr>
        </p:nvSpPr>
        <p:spPr>
          <a:xfrm>
            <a:off x="6172200" y="2505075"/>
            <a:ext cx="51831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50F26FEB-23FB-4FBC-AC13-9DD5C4F64284}" type="datetimeFigureOut">
              <a:rPr lang="it-IT" smtClean="0">
                <a:solidFill>
                  <a:prstClr val="black">
                    <a:tint val="75000"/>
                  </a:prstClr>
                </a:solidFill>
              </a:rPr>
              <a:pPr/>
              <a:t>16/04/2023</a:t>
            </a:fld>
            <a:endParaRPr lang="it-IT">
              <a:solidFill>
                <a:prstClr val="black">
                  <a:tint val="75000"/>
                </a:prstClr>
              </a:solidFill>
            </a:endParaRPr>
          </a:p>
        </p:txBody>
      </p:sp>
      <p:sp>
        <p:nvSpPr>
          <p:cNvPr id="8" name="Segnaposto piè di pagina 7"/>
          <p:cNvSpPr>
            <a:spLocks noGrp="1"/>
          </p:cNvSpPr>
          <p:nvPr>
            <p:ph type="ftr" sz="quarter" idx="11"/>
          </p:nvPr>
        </p:nvSpPr>
        <p:spPr/>
        <p:txBody>
          <a:bodyPr/>
          <a:lstStyle/>
          <a:p>
            <a:endParaRPr lang="it-IT">
              <a:solidFill>
                <a:prstClr val="black">
                  <a:tint val="75000"/>
                </a:prstClr>
              </a:solidFill>
            </a:endParaRPr>
          </a:p>
        </p:txBody>
      </p:sp>
      <p:sp>
        <p:nvSpPr>
          <p:cNvPr id="9" name="Segnaposto numero diapositiva 8"/>
          <p:cNvSpPr>
            <a:spLocks noGrp="1"/>
          </p:cNvSpPr>
          <p:nvPr>
            <p:ph type="sldNum" sz="quarter" idx="12"/>
          </p:nvPr>
        </p:nvSpPr>
        <p:spPr/>
        <p:txBody>
          <a:bodyPr/>
          <a:lstStyle/>
          <a:p>
            <a:fld id="{3291E014-FD66-40C8-9DA4-0549099209B6}"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9919917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p:txBody>
          <a:bodyPr/>
          <a:lstStyle/>
          <a:p>
            <a:fld id="{50F26FEB-23FB-4FBC-AC13-9DD5C4F64284}" type="datetimeFigureOut">
              <a:rPr lang="it-IT" smtClean="0">
                <a:solidFill>
                  <a:prstClr val="black">
                    <a:tint val="75000"/>
                  </a:prstClr>
                </a:solidFill>
              </a:rPr>
              <a:pPr/>
              <a:t>16/04/2023</a:t>
            </a:fld>
            <a:endParaRPr lang="it-IT">
              <a:solidFill>
                <a:prstClr val="black">
                  <a:tint val="75000"/>
                </a:prstClr>
              </a:solidFill>
            </a:endParaRPr>
          </a:p>
        </p:txBody>
      </p:sp>
      <p:sp>
        <p:nvSpPr>
          <p:cNvPr id="4" name="Segnaposto piè di pagina 3"/>
          <p:cNvSpPr>
            <a:spLocks noGrp="1"/>
          </p:cNvSpPr>
          <p:nvPr>
            <p:ph type="ftr" sz="quarter" idx="11"/>
          </p:nvPr>
        </p:nvSpPr>
        <p:spPr/>
        <p:txBody>
          <a:bodyPr/>
          <a:lstStyle/>
          <a:p>
            <a:endParaRPr lang="it-IT">
              <a:solidFill>
                <a:prstClr val="black">
                  <a:tint val="75000"/>
                </a:prstClr>
              </a:solidFill>
            </a:endParaRPr>
          </a:p>
        </p:txBody>
      </p:sp>
      <p:sp>
        <p:nvSpPr>
          <p:cNvPr id="5" name="Segnaposto numero diapositiva 4"/>
          <p:cNvSpPr>
            <a:spLocks noGrp="1"/>
          </p:cNvSpPr>
          <p:nvPr>
            <p:ph type="sldNum" sz="quarter" idx="12"/>
          </p:nvPr>
        </p:nvSpPr>
        <p:spPr/>
        <p:txBody>
          <a:bodyPr/>
          <a:lstStyle/>
          <a:p>
            <a:fld id="{3291E014-FD66-40C8-9DA4-0549099209B6}"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293116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50F26FEB-23FB-4FBC-AC13-9DD5C4F64284}" type="datetimeFigureOut">
              <a:rPr lang="it-IT" smtClean="0">
                <a:solidFill>
                  <a:prstClr val="black">
                    <a:tint val="75000"/>
                  </a:prstClr>
                </a:solidFill>
              </a:rPr>
              <a:pPr/>
              <a:t>16/04/2023</a:t>
            </a:fld>
            <a:endParaRPr lang="it-IT">
              <a:solidFill>
                <a:prstClr val="black">
                  <a:tint val="75000"/>
                </a:prstClr>
              </a:solidFill>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endParaRPr>
          </a:p>
        </p:txBody>
      </p:sp>
      <p:sp>
        <p:nvSpPr>
          <p:cNvPr id="4" name="Segnaposto numero diapositiva 3"/>
          <p:cNvSpPr>
            <a:spLocks noGrp="1"/>
          </p:cNvSpPr>
          <p:nvPr>
            <p:ph type="sldNum" sz="quarter" idx="12"/>
          </p:nvPr>
        </p:nvSpPr>
        <p:spPr/>
        <p:txBody>
          <a:bodyPr/>
          <a:lstStyle/>
          <a:p>
            <a:fld id="{3291E014-FD66-40C8-9DA4-0549099209B6}"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8228874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p>
        </p:txBody>
      </p:sp>
      <p:sp>
        <p:nvSpPr>
          <p:cNvPr id="3" name="Segnaposto contenut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sz="half" idx="10"/>
          </p:nvPr>
        </p:nvSpPr>
        <p:spPr/>
        <p:txBody>
          <a:bodyPr/>
          <a:lstStyle/>
          <a:p>
            <a:fld id="{50F26FEB-23FB-4FBC-AC13-9DD5C4F64284}" type="datetimeFigureOut">
              <a:rPr lang="it-IT" smtClean="0">
                <a:solidFill>
                  <a:prstClr val="black">
                    <a:tint val="75000"/>
                  </a:prstClr>
                </a:solidFill>
              </a:rPr>
              <a:pPr/>
              <a:t>16/04/2023</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3291E014-FD66-40C8-9DA4-0549099209B6}"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1911789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p>
        </p:txBody>
      </p:sp>
      <p:sp>
        <p:nvSpPr>
          <p:cNvPr id="3" name="Segnaposto immagin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sz="half" idx="10"/>
          </p:nvPr>
        </p:nvSpPr>
        <p:spPr/>
        <p:txBody>
          <a:bodyPr/>
          <a:lstStyle/>
          <a:p>
            <a:fld id="{50F26FEB-23FB-4FBC-AC13-9DD5C4F64284}" type="datetimeFigureOut">
              <a:rPr lang="it-IT" smtClean="0">
                <a:solidFill>
                  <a:prstClr val="black">
                    <a:tint val="75000"/>
                  </a:prstClr>
                </a:solidFill>
              </a:rPr>
              <a:pPr/>
              <a:t>16/04/2023</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3291E014-FD66-40C8-9DA4-0549099209B6}"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2668098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a:t>
            </a:r>
          </a:p>
        </p:txBody>
      </p:sp>
      <p:sp>
        <p:nvSpPr>
          <p:cNvPr id="3" name="Segnaposto tes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F26FEB-23FB-4FBC-AC13-9DD5C4F64284}" type="datetimeFigureOut">
              <a:rPr lang="it-IT" smtClean="0">
                <a:solidFill>
                  <a:prstClr val="black">
                    <a:tint val="75000"/>
                  </a:prstClr>
                </a:solidFill>
              </a:rPr>
              <a:pPr/>
              <a:t>16/04/2023</a:t>
            </a:fld>
            <a:endParaRPr lang="it-IT">
              <a:solidFill>
                <a:prstClr val="black">
                  <a:tint val="75000"/>
                </a:prstClr>
              </a:solidFill>
            </a:endParaRPr>
          </a:p>
        </p:txBody>
      </p:sp>
      <p:sp>
        <p:nvSpPr>
          <p:cNvPr id="5" name="Segnaposto piè di pa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solidFill>
                <a:prstClr val="black">
                  <a:tint val="75000"/>
                </a:prstClr>
              </a:solidFill>
            </a:endParaRPr>
          </a:p>
        </p:txBody>
      </p:sp>
      <p:sp>
        <p:nvSpPr>
          <p:cNvPr id="6" name="Segnaposto numero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91E014-FD66-40C8-9DA4-0549099209B6}"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6966254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8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a:t>
            </a:r>
          </a:p>
        </p:txBody>
      </p:sp>
      <p:sp>
        <p:nvSpPr>
          <p:cNvPr id="3" name="Segnaposto tes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F26FEB-23FB-4FBC-AC13-9DD5C4F64284}" type="datetimeFigureOut">
              <a:rPr lang="it-IT" smtClean="0">
                <a:solidFill>
                  <a:prstClr val="black">
                    <a:tint val="75000"/>
                  </a:prstClr>
                </a:solidFill>
              </a:rPr>
              <a:pPr/>
              <a:t>16/04/2023</a:t>
            </a:fld>
            <a:endParaRPr lang="it-IT">
              <a:solidFill>
                <a:prstClr val="black">
                  <a:tint val="75000"/>
                </a:prstClr>
              </a:solidFill>
            </a:endParaRPr>
          </a:p>
        </p:txBody>
      </p:sp>
      <p:sp>
        <p:nvSpPr>
          <p:cNvPr id="5" name="Segnaposto piè di pa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solidFill>
                <a:prstClr val="black">
                  <a:tint val="75000"/>
                </a:prstClr>
              </a:solidFill>
            </a:endParaRPr>
          </a:p>
        </p:txBody>
      </p:sp>
      <p:sp>
        <p:nvSpPr>
          <p:cNvPr id="6" name="Segnaposto numero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91E014-FD66-40C8-9DA4-0549099209B6}"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16832693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18.xml"/><Relationship Id="rId1" Type="http://schemas.openxmlformats.org/officeDocument/2006/relationships/video" Target="https://www.youtube.com/embed/jaKQRRbkwds?feature=oembed" TargetMode="External"/><Relationship Id="rId5" Type="http://schemas.openxmlformats.org/officeDocument/2006/relationships/image" Target="../media/image30.jpe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8.xml"/><Relationship Id="rId5" Type="http://schemas.openxmlformats.org/officeDocument/2006/relationships/image" Target="../media/image34.pn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https://www.youtube.com/embed/X_tYrnv_o6A?feature=oembed" TargetMode="External"/><Relationship Id="rId1" Type="http://schemas.openxmlformats.org/officeDocument/2006/relationships/video" Target="https://www.youtube.com/embed/WFCvkkDSfIU?feature=oembed" TargetMode="Externa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g"/></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8.xml"/><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jpg"/><Relationship Id="rId2" Type="http://schemas.openxmlformats.org/officeDocument/2006/relationships/image" Target="../media/image43.emf"/><Relationship Id="rId1" Type="http://schemas.openxmlformats.org/officeDocument/2006/relationships/slideLayout" Target="../slideLayouts/slideLayout4.xml"/><Relationship Id="rId6" Type="http://schemas.openxmlformats.org/officeDocument/2006/relationships/image" Target="../media/image47.png"/><Relationship Id="rId5" Type="http://schemas.openxmlformats.org/officeDocument/2006/relationships/image" Target="../media/image46.jpg"/><Relationship Id="rId4" Type="http://schemas.openxmlformats.org/officeDocument/2006/relationships/image" Target="../media/image45.jpg"/></Relationships>
</file>

<file path=ppt/slides/_rels/slide1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6.xml"/><Relationship Id="rId4" Type="http://schemas.openxmlformats.org/officeDocument/2006/relationships/image" Target="../media/image52.png"/></Relationships>
</file>

<file path=ppt/slides/_rels/slide17.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1.png"/><Relationship Id="rId1" Type="http://schemas.openxmlformats.org/officeDocument/2006/relationships/slideLayout" Target="../slideLayouts/slideLayout14.xml"/><Relationship Id="rId4" Type="http://schemas.openxmlformats.org/officeDocument/2006/relationships/image" Target="../media/image54.emf"/></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8.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8.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gif"/></Relationships>
</file>

<file path=ppt/slides/_rels/slide7.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20.png"/><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8.xml"/><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3" name="Rettangolo arrotondato 2"/>
          <p:cNvSpPr/>
          <p:nvPr/>
        </p:nvSpPr>
        <p:spPr>
          <a:xfrm>
            <a:off x="330200" y="387350"/>
            <a:ext cx="850900" cy="5765800"/>
          </a:xfrm>
          <a:prstGeom prst="roundRect">
            <a:avLst>
              <a:gd name="adj" fmla="val 50000"/>
            </a:avLst>
          </a:prstGeom>
          <a:blipFill>
            <a:blip r:embed="rId3">
              <a:alphaModFix amt="85000"/>
            </a:blip>
            <a:stretch>
              <a:fillRect/>
            </a:stretch>
          </a:blipFill>
          <a:ln>
            <a:noFill/>
          </a:ln>
          <a:effectLst>
            <a:softEdge rad="381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Rettangolo arrotondato 3"/>
          <p:cNvSpPr/>
          <p:nvPr/>
        </p:nvSpPr>
        <p:spPr>
          <a:xfrm>
            <a:off x="1181100" y="895350"/>
            <a:ext cx="850900" cy="4749800"/>
          </a:xfrm>
          <a:prstGeom prst="roundRect">
            <a:avLst>
              <a:gd name="adj" fmla="val 50000"/>
            </a:avLst>
          </a:prstGeom>
          <a:blipFill>
            <a:blip r:embed="rId3">
              <a:alphaModFix amt="85000"/>
            </a:blip>
            <a:stretch>
              <a:fillRect/>
            </a:stretch>
          </a:blipFill>
          <a:ln>
            <a:noFill/>
          </a:ln>
          <a:effectLst>
            <a:softEdge rad="381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Rettangolo arrotondato 4"/>
          <p:cNvSpPr/>
          <p:nvPr/>
        </p:nvSpPr>
        <p:spPr>
          <a:xfrm>
            <a:off x="2032000" y="387350"/>
            <a:ext cx="850900" cy="5829300"/>
          </a:xfrm>
          <a:prstGeom prst="roundRect">
            <a:avLst>
              <a:gd name="adj" fmla="val 50000"/>
            </a:avLst>
          </a:prstGeom>
          <a:blipFill>
            <a:blip r:embed="rId3">
              <a:alphaModFix amt="85000"/>
            </a:blip>
            <a:stretch>
              <a:fillRect/>
            </a:stretch>
          </a:blipFill>
          <a:ln>
            <a:noFill/>
          </a:ln>
          <a:effectLst>
            <a:softEdge rad="381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6" name="Rettangolo arrotondato 5"/>
          <p:cNvSpPr/>
          <p:nvPr/>
        </p:nvSpPr>
        <p:spPr>
          <a:xfrm>
            <a:off x="2882900" y="787400"/>
            <a:ext cx="850900" cy="5257800"/>
          </a:xfrm>
          <a:prstGeom prst="roundRect">
            <a:avLst>
              <a:gd name="adj" fmla="val 50000"/>
            </a:avLst>
          </a:prstGeom>
          <a:blipFill>
            <a:blip r:embed="rId3">
              <a:alphaModFix amt="85000"/>
            </a:blip>
            <a:stretch>
              <a:fillRect/>
            </a:stretch>
          </a:blipFill>
          <a:ln>
            <a:noFill/>
          </a:ln>
          <a:effectLst>
            <a:softEdge rad="381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6" name="Rettangolo arrotondato 25"/>
          <p:cNvSpPr/>
          <p:nvPr/>
        </p:nvSpPr>
        <p:spPr>
          <a:xfrm>
            <a:off x="3733800" y="1022350"/>
            <a:ext cx="850900" cy="4749800"/>
          </a:xfrm>
          <a:prstGeom prst="roundRect">
            <a:avLst>
              <a:gd name="adj" fmla="val 50000"/>
            </a:avLst>
          </a:prstGeom>
          <a:blipFill>
            <a:blip r:embed="rId3">
              <a:alphaModFix amt="85000"/>
            </a:blip>
            <a:stretch>
              <a:fillRect/>
            </a:stretch>
          </a:blipFill>
          <a:ln>
            <a:noFill/>
          </a:ln>
          <a:effectLst>
            <a:softEdge rad="381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7" name="Rettangolo arrotondato 26"/>
          <p:cNvSpPr/>
          <p:nvPr/>
        </p:nvSpPr>
        <p:spPr>
          <a:xfrm>
            <a:off x="4584700" y="200025"/>
            <a:ext cx="850900" cy="6203950"/>
          </a:xfrm>
          <a:prstGeom prst="roundRect">
            <a:avLst>
              <a:gd name="adj" fmla="val 50000"/>
            </a:avLst>
          </a:prstGeom>
          <a:blipFill>
            <a:blip r:embed="rId3">
              <a:alphaModFix amt="85000"/>
            </a:blip>
            <a:stretch>
              <a:fillRect/>
            </a:stretch>
          </a:blipFill>
          <a:ln>
            <a:noFill/>
          </a:ln>
          <a:effectLst>
            <a:softEdge rad="381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8" name="Rettangolo arrotondato 27"/>
          <p:cNvSpPr/>
          <p:nvPr/>
        </p:nvSpPr>
        <p:spPr>
          <a:xfrm>
            <a:off x="5435600" y="914400"/>
            <a:ext cx="850900" cy="5257800"/>
          </a:xfrm>
          <a:prstGeom prst="roundRect">
            <a:avLst>
              <a:gd name="adj" fmla="val 50000"/>
            </a:avLst>
          </a:prstGeom>
          <a:blipFill>
            <a:blip r:embed="rId3">
              <a:alphaModFix amt="85000"/>
            </a:blip>
            <a:stretch>
              <a:fillRect/>
            </a:stretch>
          </a:blipFill>
          <a:ln>
            <a:noFill/>
          </a:ln>
          <a:effectLst>
            <a:softEdge rad="381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9" name="Rettangolo arrotondato 28"/>
          <p:cNvSpPr/>
          <p:nvPr/>
        </p:nvSpPr>
        <p:spPr>
          <a:xfrm>
            <a:off x="6286500" y="381000"/>
            <a:ext cx="850900" cy="5905500"/>
          </a:xfrm>
          <a:prstGeom prst="roundRect">
            <a:avLst>
              <a:gd name="adj" fmla="val 50000"/>
            </a:avLst>
          </a:prstGeom>
          <a:blipFill>
            <a:blip r:embed="rId3">
              <a:alphaModFix amt="85000"/>
            </a:blip>
            <a:stretch>
              <a:fillRect/>
            </a:stretch>
          </a:blipFill>
          <a:ln>
            <a:noFill/>
          </a:ln>
          <a:effectLst>
            <a:softEdge rad="381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0" name="Rettangolo arrotondato 29"/>
          <p:cNvSpPr/>
          <p:nvPr/>
        </p:nvSpPr>
        <p:spPr>
          <a:xfrm>
            <a:off x="7137400" y="1139825"/>
            <a:ext cx="850900" cy="4622800"/>
          </a:xfrm>
          <a:prstGeom prst="roundRect">
            <a:avLst>
              <a:gd name="adj" fmla="val 50000"/>
            </a:avLst>
          </a:prstGeom>
          <a:blipFill>
            <a:blip r:embed="rId3">
              <a:alphaModFix amt="85000"/>
            </a:blip>
            <a:stretch>
              <a:fillRect/>
            </a:stretch>
          </a:blipFill>
          <a:ln>
            <a:noFill/>
          </a:ln>
          <a:effectLst>
            <a:softEdge rad="381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1" name="Rettangolo arrotondato 30"/>
          <p:cNvSpPr/>
          <p:nvPr/>
        </p:nvSpPr>
        <p:spPr>
          <a:xfrm>
            <a:off x="7988300" y="295275"/>
            <a:ext cx="850900" cy="6203950"/>
          </a:xfrm>
          <a:prstGeom prst="roundRect">
            <a:avLst>
              <a:gd name="adj" fmla="val 50000"/>
            </a:avLst>
          </a:prstGeom>
          <a:blipFill>
            <a:blip r:embed="rId3">
              <a:alphaModFix amt="85000"/>
            </a:blip>
            <a:stretch>
              <a:fillRect/>
            </a:stretch>
          </a:blipFill>
          <a:ln>
            <a:noFill/>
          </a:ln>
          <a:effectLst>
            <a:softEdge rad="381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2" name="Rettangolo arrotondato 31"/>
          <p:cNvSpPr/>
          <p:nvPr/>
        </p:nvSpPr>
        <p:spPr>
          <a:xfrm>
            <a:off x="8839200" y="895350"/>
            <a:ext cx="850900" cy="4876800"/>
          </a:xfrm>
          <a:prstGeom prst="roundRect">
            <a:avLst>
              <a:gd name="adj" fmla="val 50000"/>
            </a:avLst>
          </a:prstGeom>
          <a:blipFill>
            <a:blip r:embed="rId3">
              <a:alphaModFix amt="85000"/>
            </a:blip>
            <a:stretch>
              <a:fillRect/>
            </a:stretch>
          </a:blipFill>
          <a:ln>
            <a:noFill/>
          </a:ln>
          <a:effectLst>
            <a:softEdge rad="381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3" name="Rettangolo arrotondato 32"/>
          <p:cNvSpPr/>
          <p:nvPr/>
        </p:nvSpPr>
        <p:spPr>
          <a:xfrm>
            <a:off x="9690100" y="295275"/>
            <a:ext cx="850900" cy="6169025"/>
          </a:xfrm>
          <a:prstGeom prst="roundRect">
            <a:avLst>
              <a:gd name="adj" fmla="val 50000"/>
            </a:avLst>
          </a:prstGeom>
          <a:blipFill>
            <a:blip r:embed="rId3">
              <a:alphaModFix amt="85000"/>
            </a:blip>
            <a:stretch>
              <a:fillRect/>
            </a:stretch>
          </a:blipFill>
          <a:ln>
            <a:noFill/>
          </a:ln>
          <a:effectLst>
            <a:softEdge rad="381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4" name="Rettangolo arrotondato 33"/>
          <p:cNvSpPr/>
          <p:nvPr/>
        </p:nvSpPr>
        <p:spPr>
          <a:xfrm>
            <a:off x="10541000" y="785812"/>
            <a:ext cx="965200" cy="5476875"/>
          </a:xfrm>
          <a:prstGeom prst="roundRect">
            <a:avLst>
              <a:gd name="adj" fmla="val 50000"/>
            </a:avLst>
          </a:prstGeom>
          <a:blipFill>
            <a:blip r:embed="rId3">
              <a:alphaModFix amt="85000"/>
            </a:blip>
            <a:stretch>
              <a:fillRect/>
            </a:stretch>
          </a:blipFill>
          <a:ln>
            <a:noFill/>
          </a:ln>
          <a:effectLst>
            <a:softEdge rad="381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CasellaDiTesto 7"/>
          <p:cNvSpPr txBox="1"/>
          <p:nvPr/>
        </p:nvSpPr>
        <p:spPr>
          <a:xfrm>
            <a:off x="2770064" y="1778125"/>
            <a:ext cx="7032871" cy="1815882"/>
          </a:xfrm>
          <a:prstGeom prst="rect">
            <a:avLst/>
          </a:prstGeom>
          <a:noFill/>
        </p:spPr>
        <p:txBody>
          <a:bodyPr wrap="square" rtlCol="0">
            <a:spAutoFit/>
          </a:bodyPr>
          <a:lstStyle/>
          <a:p>
            <a:pPr algn="ctr"/>
            <a:r>
              <a:rPr lang="it-IT" sz="2800" b="1" dirty="0">
                <a:solidFill>
                  <a:schemeClr val="bg1"/>
                </a:solidFill>
                <a:latin typeface="Lucida Calligraphy" panose="03010101010101010101" pitchFamily="66" charset="0"/>
              </a:rPr>
              <a:t>FENOMENOLOGIA E RAPPRESENTAZIONE DEL MOVIMENTO IN ARTE E A LIVELLO MOLECOLARE</a:t>
            </a:r>
          </a:p>
        </p:txBody>
      </p:sp>
      <p:pic>
        <p:nvPicPr>
          <p:cNvPr id="9" name="Immagine 8"/>
          <p:cNvPicPr>
            <a:picLocks noChangeAspect="1"/>
          </p:cNvPicPr>
          <p:nvPr/>
        </p:nvPicPr>
        <p:blipFill>
          <a:blip r:embed="rId4"/>
          <a:stretch>
            <a:fillRect/>
          </a:stretch>
        </p:blipFill>
        <p:spPr>
          <a:xfrm>
            <a:off x="28528" y="5593454"/>
            <a:ext cx="2791915" cy="1246391"/>
          </a:xfrm>
          <a:prstGeom prst="rect">
            <a:avLst/>
          </a:prstGeom>
          <a:ln>
            <a:noFill/>
          </a:ln>
          <a:effectLst>
            <a:softEdge rad="112500"/>
          </a:effectLst>
        </p:spPr>
      </p:pic>
      <p:sp>
        <p:nvSpPr>
          <p:cNvPr id="10" name="Rettangolo 9"/>
          <p:cNvSpPr/>
          <p:nvPr/>
        </p:nvSpPr>
        <p:spPr>
          <a:xfrm>
            <a:off x="3238500" y="4564570"/>
            <a:ext cx="6096000" cy="2308324"/>
          </a:xfrm>
          <a:prstGeom prst="rect">
            <a:avLst/>
          </a:prstGeom>
        </p:spPr>
        <p:txBody>
          <a:bodyPr>
            <a:spAutoFit/>
          </a:bodyPr>
          <a:lstStyle/>
          <a:p>
            <a:pPr algn="ctr"/>
            <a:r>
              <a:rPr lang="it-IT" dirty="0">
                <a:solidFill>
                  <a:schemeClr val="bg1"/>
                </a:solidFill>
                <a:latin typeface="Times New Roman" panose="02020603050405020304" pitchFamily="18" charset="0"/>
                <a:cs typeface="Times New Roman" panose="02020603050405020304" pitchFamily="18" charset="0"/>
              </a:rPr>
              <a:t>Sonia Amore, Emilia Donzelli, Angela Rusciano, Ilaria Scognamiglio, Rosa Trinchillo, Fabio Silvestro </a:t>
            </a:r>
          </a:p>
          <a:p>
            <a:pPr algn="ctr"/>
            <a:r>
              <a:rPr lang="it-IT" i="1" dirty="0">
                <a:solidFill>
                  <a:schemeClr val="bg1"/>
                </a:solidFill>
                <a:latin typeface="Times New Roman" panose="02020603050405020304" pitchFamily="18" charset="0"/>
                <a:cs typeface="Times New Roman" panose="02020603050405020304" pitchFamily="18" charset="0"/>
              </a:rPr>
              <a:t>classe 4^Z</a:t>
            </a:r>
          </a:p>
          <a:p>
            <a:pPr algn="ctr"/>
            <a:r>
              <a:rPr lang="it-IT" dirty="0">
                <a:solidFill>
                  <a:schemeClr val="bg1"/>
                </a:solidFill>
                <a:latin typeface="Times New Roman" panose="02020603050405020304" pitchFamily="18" charset="0"/>
                <a:cs typeface="Times New Roman" panose="02020603050405020304" pitchFamily="18" charset="0"/>
              </a:rPr>
              <a:t>Istituto tecnico I.I.S. Giancarlo Siani di Napoli </a:t>
            </a:r>
          </a:p>
          <a:p>
            <a:pPr algn="ctr"/>
            <a:r>
              <a:rPr lang="it-IT" i="1" dirty="0">
                <a:solidFill>
                  <a:schemeClr val="bg1"/>
                </a:solidFill>
                <a:latin typeface="Times New Roman" panose="02020603050405020304" pitchFamily="18" charset="0"/>
                <a:cs typeface="Times New Roman" panose="02020603050405020304" pitchFamily="18" charset="0"/>
              </a:rPr>
              <a:t>Indirizzo: </a:t>
            </a:r>
            <a:r>
              <a:rPr lang="it-IT" dirty="0">
                <a:solidFill>
                  <a:schemeClr val="bg1"/>
                </a:solidFill>
                <a:latin typeface="Times New Roman" panose="02020603050405020304" pitchFamily="18" charset="0"/>
                <a:cs typeface="Times New Roman" panose="02020603050405020304" pitchFamily="18" charset="0"/>
              </a:rPr>
              <a:t>Chimica, Materiali e Biotecnologie</a:t>
            </a:r>
          </a:p>
          <a:p>
            <a:pPr algn="ctr"/>
            <a:r>
              <a:rPr lang="it-IT" i="1" dirty="0">
                <a:solidFill>
                  <a:schemeClr val="bg1"/>
                </a:solidFill>
                <a:latin typeface="Times New Roman" panose="02020603050405020304" pitchFamily="18" charset="0"/>
                <a:cs typeface="Times New Roman" panose="02020603050405020304" pitchFamily="18" charset="0"/>
              </a:rPr>
              <a:t>Articolazione:</a:t>
            </a:r>
            <a:r>
              <a:rPr lang="it-IT" dirty="0">
                <a:solidFill>
                  <a:schemeClr val="bg1"/>
                </a:solidFill>
                <a:latin typeface="Times New Roman" panose="02020603050405020304" pitchFamily="18" charset="0"/>
                <a:cs typeface="Times New Roman" panose="02020603050405020304" pitchFamily="18" charset="0"/>
              </a:rPr>
              <a:t> Biotecnologie Sanitarie</a:t>
            </a:r>
          </a:p>
          <a:p>
            <a:pPr algn="ctr"/>
            <a:r>
              <a:rPr lang="it-IT" dirty="0">
                <a:solidFill>
                  <a:schemeClr val="bg1"/>
                </a:solidFill>
              </a:rPr>
              <a:t> </a:t>
            </a:r>
          </a:p>
          <a:p>
            <a:pPr algn="ctr"/>
            <a:endParaRPr lang="it-IT" dirty="0">
              <a:solidFill>
                <a:schemeClr val="bg1"/>
              </a:solidFill>
            </a:endParaRPr>
          </a:p>
        </p:txBody>
      </p:sp>
      <p:sp>
        <p:nvSpPr>
          <p:cNvPr id="2" name="Rettangolo 1"/>
          <p:cNvSpPr/>
          <p:nvPr/>
        </p:nvSpPr>
        <p:spPr>
          <a:xfrm>
            <a:off x="183962" y="262105"/>
            <a:ext cx="4483920" cy="461665"/>
          </a:xfrm>
          <a:prstGeom prst="rect">
            <a:avLst/>
          </a:prstGeom>
        </p:spPr>
        <p:txBody>
          <a:bodyPr wrap="none">
            <a:spAutoFit/>
          </a:bodyPr>
          <a:lstStyle/>
          <a:p>
            <a:pPr lvl="0" eaLnBrk="0" fontAlgn="base" hangingPunct="0">
              <a:spcBef>
                <a:spcPct val="0"/>
              </a:spcBef>
              <a:spcAft>
                <a:spcPct val="0"/>
              </a:spcAft>
            </a:pPr>
            <a:r>
              <a:rPr lang="it-IT" altLang="it-IT" sz="2400" dirty="0">
                <a:solidFill>
                  <a:schemeClr val="bg1"/>
                </a:solidFill>
                <a:latin typeface="Lucida Calligraphy" panose="03010101010101010101" pitchFamily="66" charset="0"/>
                <a:cs typeface="Arial" panose="020B0604020202020204" pitchFamily="34" charset="0"/>
              </a:rPr>
              <a:t>Premio ISSA XIII edizione</a:t>
            </a:r>
          </a:p>
        </p:txBody>
      </p:sp>
    </p:spTree>
    <p:extLst>
      <p:ext uri="{BB962C8B-B14F-4D97-AF65-F5344CB8AC3E}">
        <p14:creationId xmlns:p14="http://schemas.microsoft.com/office/powerpoint/2010/main" val="5084408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path" presetSubtype="0" repeatCount="indefinite" accel="50000" decel="50000" fill="hold" grpId="0" nodeType="clickEffect">
                                  <p:stCondLst>
                                    <p:cond delay="0"/>
                                  </p:stCondLst>
                                  <p:childTnLst>
                                    <p:animMotion origin="layout" path="M 8.33333E-7 -1.85185E-6 L 8.33333E-7 -0.21134 L 8.33333E-7 -1.85185E-6 Z " pathEditMode="relative" rAng="0" ptsTypes="AAA">
                                      <p:cBhvr>
                                        <p:cTn id="6" dur="2000" fill="hold"/>
                                        <p:tgtEl>
                                          <p:spTgt spid="3"/>
                                        </p:tgtEl>
                                        <p:attrNameLst>
                                          <p:attrName>ppt_x</p:attrName>
                                          <p:attrName>ppt_y</p:attrName>
                                        </p:attrNameLst>
                                      </p:cBhvr>
                                      <p:rCtr x="0" y="-10579"/>
                                    </p:animMotion>
                                  </p:childTnLst>
                                </p:cTn>
                              </p:par>
                              <p:par>
                                <p:cTn id="7" presetID="2" presetClass="path" presetSubtype="0" repeatCount="indefinite" accel="50000" decel="50000" fill="hold" grpId="0" nodeType="withEffect">
                                  <p:stCondLst>
                                    <p:cond delay="250"/>
                                  </p:stCondLst>
                                  <p:childTnLst>
                                    <p:animMotion origin="layout" path="M -8.33333E-7 -1.85185E-6 L -8.33333E-7 -0.21134 L -8.33333E-7 -1.85185E-6 Z " pathEditMode="relative" rAng="0" ptsTypes="AAA">
                                      <p:cBhvr>
                                        <p:cTn id="8" dur="2000" fill="hold"/>
                                        <p:tgtEl>
                                          <p:spTgt spid="4"/>
                                        </p:tgtEl>
                                        <p:attrNameLst>
                                          <p:attrName>ppt_x</p:attrName>
                                          <p:attrName>ppt_y</p:attrName>
                                        </p:attrNameLst>
                                      </p:cBhvr>
                                      <p:rCtr x="0" y="-10579"/>
                                    </p:animMotion>
                                  </p:childTnLst>
                                </p:cTn>
                              </p:par>
                              <p:par>
                                <p:cTn id="9" presetID="2" presetClass="path" presetSubtype="0" repeatCount="indefinite" accel="50000" decel="50000" fill="hold" grpId="0" nodeType="withEffect">
                                  <p:stCondLst>
                                    <p:cond delay="500"/>
                                  </p:stCondLst>
                                  <p:childTnLst>
                                    <p:animMotion origin="layout" path="M -2.5E-6 0.00695 L -2.5E-6 -0.2044 L -2.5E-6 0.00695 Z " pathEditMode="relative" rAng="0" ptsTypes="AAA">
                                      <p:cBhvr>
                                        <p:cTn id="10" dur="2000" fill="hold"/>
                                        <p:tgtEl>
                                          <p:spTgt spid="5"/>
                                        </p:tgtEl>
                                        <p:attrNameLst>
                                          <p:attrName>ppt_x</p:attrName>
                                          <p:attrName>ppt_y</p:attrName>
                                        </p:attrNameLst>
                                      </p:cBhvr>
                                      <p:rCtr x="0" y="-10579"/>
                                    </p:animMotion>
                                  </p:childTnLst>
                                </p:cTn>
                              </p:par>
                              <p:par>
                                <p:cTn id="11" presetID="2" presetClass="path" presetSubtype="0" repeatCount="indefinite" accel="50000" decel="50000" fill="hold" grpId="0" nodeType="withEffect">
                                  <p:stCondLst>
                                    <p:cond delay="750"/>
                                  </p:stCondLst>
                                  <p:childTnLst>
                                    <p:animMotion origin="layout" path="M -4.16667E-6 1.85185E-6 L -4.16667E-6 -0.21134 L -4.16667E-6 1.85185E-6 Z " pathEditMode="relative" rAng="0" ptsTypes="AAA">
                                      <p:cBhvr>
                                        <p:cTn id="12" dur="2000" fill="hold"/>
                                        <p:tgtEl>
                                          <p:spTgt spid="6"/>
                                        </p:tgtEl>
                                        <p:attrNameLst>
                                          <p:attrName>ppt_x</p:attrName>
                                          <p:attrName>ppt_y</p:attrName>
                                        </p:attrNameLst>
                                      </p:cBhvr>
                                      <p:rCtr x="0" y="-10579"/>
                                    </p:animMotion>
                                  </p:childTnLst>
                                </p:cTn>
                              </p:par>
                              <p:par>
                                <p:cTn id="13" presetID="2" presetClass="path" presetSubtype="0" repeatCount="indefinite" accel="50000" decel="50000" fill="hold" grpId="0" nodeType="withEffect">
                                  <p:stCondLst>
                                    <p:cond delay="250"/>
                                  </p:stCondLst>
                                  <p:childTnLst>
                                    <p:animMotion origin="layout" path="M 8.33333E-7 1.11111E-6 L 8.33333E-7 -0.21134 L 8.33333E-7 1.11111E-6 Z " pathEditMode="relative" rAng="0" ptsTypes="AAA">
                                      <p:cBhvr>
                                        <p:cTn id="14" dur="2000" fill="hold"/>
                                        <p:tgtEl>
                                          <p:spTgt spid="26"/>
                                        </p:tgtEl>
                                        <p:attrNameLst>
                                          <p:attrName>ppt_x</p:attrName>
                                          <p:attrName>ppt_y</p:attrName>
                                        </p:attrNameLst>
                                      </p:cBhvr>
                                      <p:rCtr x="-195" y="-10579"/>
                                    </p:animMotion>
                                  </p:childTnLst>
                                </p:cTn>
                              </p:par>
                              <p:par>
                                <p:cTn id="15" presetID="2" presetClass="path" presetSubtype="0" repeatCount="indefinite" accel="50000" decel="50000" fill="hold" grpId="0" nodeType="withEffect">
                                  <p:stCondLst>
                                    <p:cond delay="500"/>
                                  </p:stCondLst>
                                  <p:childTnLst>
                                    <p:animMotion origin="layout" path="M 2.5E-6 -1.48148E-6 L 2.5E-6 -0.21134 L 2.5E-6 -1.48148E-6 Z " pathEditMode="relative" rAng="0" ptsTypes="AAA">
                                      <p:cBhvr>
                                        <p:cTn id="16" dur="2000" fill="hold"/>
                                        <p:tgtEl>
                                          <p:spTgt spid="27"/>
                                        </p:tgtEl>
                                        <p:attrNameLst>
                                          <p:attrName>ppt_x</p:attrName>
                                          <p:attrName>ppt_y</p:attrName>
                                        </p:attrNameLst>
                                      </p:cBhvr>
                                      <p:rCtr x="0" y="-10579"/>
                                    </p:animMotion>
                                  </p:childTnLst>
                                </p:cTn>
                              </p:par>
                              <p:par>
                                <p:cTn id="17" presetID="2" presetClass="path" presetSubtype="0" repeatCount="indefinite" accel="50000" decel="50000" fill="hold" grpId="0" nodeType="withEffect">
                                  <p:stCondLst>
                                    <p:cond delay="750"/>
                                  </p:stCondLst>
                                  <p:childTnLst>
                                    <p:animMotion origin="layout" path="M 8.33333E-7 1.11111E-6 L 8.33333E-7 -0.21134 L 8.33333E-7 1.11111E-6 Z " pathEditMode="relative" rAng="0" ptsTypes="AAA">
                                      <p:cBhvr>
                                        <p:cTn id="18" dur="2000" fill="hold"/>
                                        <p:tgtEl>
                                          <p:spTgt spid="28"/>
                                        </p:tgtEl>
                                        <p:attrNameLst>
                                          <p:attrName>ppt_x</p:attrName>
                                          <p:attrName>ppt_y</p:attrName>
                                        </p:attrNameLst>
                                      </p:cBhvr>
                                      <p:rCtr x="-195" y="-10579"/>
                                    </p:animMotion>
                                  </p:childTnLst>
                                </p:cTn>
                              </p:par>
                              <p:par>
                                <p:cTn id="19" presetID="2" presetClass="path" presetSubtype="0" repeatCount="indefinite" accel="50000" decel="50000" fill="hold" grpId="0" nodeType="withEffect">
                                  <p:stCondLst>
                                    <p:cond delay="250"/>
                                  </p:stCondLst>
                                  <p:childTnLst>
                                    <p:animMotion origin="layout" path="M -8.33333E-7 -7.40741E-7 L -8.33333E-7 -0.21134 L -8.33333E-7 -7.40741E-7 Z " pathEditMode="relative" rAng="0" ptsTypes="AAA">
                                      <p:cBhvr>
                                        <p:cTn id="20" dur="2000" fill="hold"/>
                                        <p:tgtEl>
                                          <p:spTgt spid="29"/>
                                        </p:tgtEl>
                                        <p:attrNameLst>
                                          <p:attrName>ppt_x</p:attrName>
                                          <p:attrName>ppt_y</p:attrName>
                                        </p:attrNameLst>
                                      </p:cBhvr>
                                      <p:rCtr x="0" y="-10579"/>
                                    </p:animMotion>
                                  </p:childTnLst>
                                </p:cTn>
                              </p:par>
                              <p:par>
                                <p:cTn id="21" presetID="2" presetClass="path" presetSubtype="0" repeatCount="indefinite" accel="50000" decel="50000" fill="hold" grpId="0" nodeType="withEffect">
                                  <p:stCondLst>
                                    <p:cond delay="500"/>
                                  </p:stCondLst>
                                  <p:childTnLst>
                                    <p:animMotion origin="layout" path="M 8.33333E-7 1.11111E-6 L 8.33333E-7 -0.21134 L 8.33333E-7 1.11111E-6 Z " pathEditMode="relative" rAng="0" ptsTypes="AAA">
                                      <p:cBhvr>
                                        <p:cTn id="22" dur="2000" fill="hold"/>
                                        <p:tgtEl>
                                          <p:spTgt spid="30"/>
                                        </p:tgtEl>
                                        <p:attrNameLst>
                                          <p:attrName>ppt_x</p:attrName>
                                          <p:attrName>ppt_y</p:attrName>
                                        </p:attrNameLst>
                                      </p:cBhvr>
                                      <p:rCtr x="-195" y="-10579"/>
                                    </p:animMotion>
                                  </p:childTnLst>
                                </p:cTn>
                              </p:par>
                              <p:par>
                                <p:cTn id="23" presetID="2" presetClass="path" presetSubtype="0" repeatCount="indefinite" accel="50000" decel="50000" fill="hold" grpId="0" nodeType="withEffect">
                                  <p:stCondLst>
                                    <p:cond delay="750"/>
                                  </p:stCondLst>
                                  <p:childTnLst>
                                    <p:animMotion origin="layout" path="M 8.33333E-7 1.11111E-6 L 8.33333E-7 -0.21134 L 8.33333E-7 1.11111E-6 Z " pathEditMode="relative" rAng="0" ptsTypes="AAA">
                                      <p:cBhvr>
                                        <p:cTn id="24" dur="2000" fill="hold"/>
                                        <p:tgtEl>
                                          <p:spTgt spid="31"/>
                                        </p:tgtEl>
                                        <p:attrNameLst>
                                          <p:attrName>ppt_x</p:attrName>
                                          <p:attrName>ppt_y</p:attrName>
                                        </p:attrNameLst>
                                      </p:cBhvr>
                                      <p:rCtr x="-195" y="-10579"/>
                                    </p:animMotion>
                                  </p:childTnLst>
                                </p:cTn>
                              </p:par>
                              <p:par>
                                <p:cTn id="25" presetID="2" presetClass="path" presetSubtype="0" repeatCount="indefinite" accel="50000" decel="50000" fill="hold" grpId="0" nodeType="withEffect">
                                  <p:stCondLst>
                                    <p:cond delay="250"/>
                                  </p:stCondLst>
                                  <p:childTnLst>
                                    <p:animMotion origin="layout" path="M 4.16667E-6 -1.11111E-6 L 4.16667E-6 -0.21134 L 4.16667E-6 -1.11111E-6 Z " pathEditMode="relative" rAng="0" ptsTypes="AAA">
                                      <p:cBhvr>
                                        <p:cTn id="26" dur="2000" fill="hold"/>
                                        <p:tgtEl>
                                          <p:spTgt spid="32"/>
                                        </p:tgtEl>
                                        <p:attrNameLst>
                                          <p:attrName>ppt_x</p:attrName>
                                          <p:attrName>ppt_y</p:attrName>
                                        </p:attrNameLst>
                                      </p:cBhvr>
                                      <p:rCtr x="0" y="-10579"/>
                                    </p:animMotion>
                                  </p:childTnLst>
                                </p:cTn>
                              </p:par>
                              <p:par>
                                <p:cTn id="27" presetID="2" presetClass="path" presetSubtype="0" repeatCount="indefinite" accel="50000" decel="50000" fill="hold" grpId="0" nodeType="withEffect">
                                  <p:stCondLst>
                                    <p:cond delay="500"/>
                                  </p:stCondLst>
                                  <p:childTnLst>
                                    <p:animMotion origin="layout" path="M 8.33333E-7 1.11111E-6 L 8.33333E-7 -0.21134 L 8.33333E-7 1.11111E-6 Z " pathEditMode="relative" rAng="0" ptsTypes="AAA">
                                      <p:cBhvr>
                                        <p:cTn id="28" dur="2000" fill="hold"/>
                                        <p:tgtEl>
                                          <p:spTgt spid="33"/>
                                        </p:tgtEl>
                                        <p:attrNameLst>
                                          <p:attrName>ppt_x</p:attrName>
                                          <p:attrName>ppt_y</p:attrName>
                                        </p:attrNameLst>
                                      </p:cBhvr>
                                      <p:rCtr x="-195" y="-10579"/>
                                    </p:animMotion>
                                  </p:childTnLst>
                                </p:cTn>
                              </p:par>
                              <p:par>
                                <p:cTn id="29" presetID="2" presetClass="path" presetSubtype="0" repeatCount="indefinite" accel="50000" decel="50000" fill="hold" grpId="0" nodeType="withEffect">
                                  <p:stCondLst>
                                    <p:cond delay="750"/>
                                  </p:stCondLst>
                                  <p:childTnLst>
                                    <p:animMotion origin="layout" path="M 8.33333E-7 1.11111E-6 L 8.33333E-7 -0.21134 L 8.33333E-7 1.11111E-6 Z " pathEditMode="relative" rAng="0" ptsTypes="AAA">
                                      <p:cBhvr>
                                        <p:cTn id="30" dur="2000" fill="hold"/>
                                        <p:tgtEl>
                                          <p:spTgt spid="34"/>
                                        </p:tgtEl>
                                        <p:attrNameLst>
                                          <p:attrName>ppt_x</p:attrName>
                                          <p:attrName>ppt_y</p:attrName>
                                        </p:attrNameLst>
                                      </p:cBhvr>
                                      <p:rCtr x="-195" y="-10579"/>
                                    </p:animMotion>
                                  </p:childTnLst>
                                </p:cTn>
                              </p:par>
                              <p:par>
                                <p:cTn id="31" presetID="34" presetClass="emph" presetSubtype="0" fill="hold" grpId="0" nodeType="withEffect">
                                  <p:stCondLst>
                                    <p:cond delay="750"/>
                                  </p:stCondLst>
                                  <p:iterate type="lt">
                                    <p:tmPct val="10000"/>
                                  </p:iterate>
                                  <p:childTnLst>
                                    <p:animMotion origin="layout" path="M 5E-6 3.33333E-6 L 5E-6 -0.07223 " pathEditMode="relative" rAng="0" ptsTypes="AA">
                                      <p:cBhvr>
                                        <p:cTn id="32" dur="250" accel="50000" decel="50000" autoRev="1" fill="hold">
                                          <p:stCondLst>
                                            <p:cond delay="0"/>
                                          </p:stCondLst>
                                        </p:cTn>
                                        <p:tgtEl>
                                          <p:spTgt spid="8"/>
                                        </p:tgtEl>
                                        <p:attrNameLst>
                                          <p:attrName>ppt_x</p:attrName>
                                          <p:attrName>ppt_y</p:attrName>
                                        </p:attrNameLst>
                                      </p:cBhvr>
                                      <p:rCtr x="0" y="-3611"/>
                                    </p:animMotion>
                                    <p:animRot by="1500000">
                                      <p:cBhvr>
                                        <p:cTn id="33" dur="125" fill="hold">
                                          <p:stCondLst>
                                            <p:cond delay="0"/>
                                          </p:stCondLst>
                                        </p:cTn>
                                        <p:tgtEl>
                                          <p:spTgt spid="8"/>
                                        </p:tgtEl>
                                        <p:attrNameLst>
                                          <p:attrName>r</p:attrName>
                                        </p:attrNameLst>
                                      </p:cBhvr>
                                    </p:animRot>
                                    <p:animRot by="-1500000">
                                      <p:cBhvr>
                                        <p:cTn id="34" dur="125" fill="hold">
                                          <p:stCondLst>
                                            <p:cond delay="125"/>
                                          </p:stCondLst>
                                        </p:cTn>
                                        <p:tgtEl>
                                          <p:spTgt spid="8"/>
                                        </p:tgtEl>
                                        <p:attrNameLst>
                                          <p:attrName>r</p:attrName>
                                        </p:attrNameLst>
                                      </p:cBhvr>
                                    </p:animRot>
                                    <p:animRot by="-1500000">
                                      <p:cBhvr>
                                        <p:cTn id="35" dur="125" fill="hold">
                                          <p:stCondLst>
                                            <p:cond delay="250"/>
                                          </p:stCondLst>
                                        </p:cTn>
                                        <p:tgtEl>
                                          <p:spTgt spid="8"/>
                                        </p:tgtEl>
                                        <p:attrNameLst>
                                          <p:attrName>r</p:attrName>
                                        </p:attrNameLst>
                                      </p:cBhvr>
                                    </p:animRot>
                                    <p:animRot by="1500000">
                                      <p:cBhvr>
                                        <p:cTn id="36" dur="125" fill="hold">
                                          <p:stCondLst>
                                            <p:cond delay="375"/>
                                          </p:stCondLst>
                                        </p:cTn>
                                        <p:tgtEl>
                                          <p:spTgt spid="8"/>
                                        </p:tgtEl>
                                        <p:attrNameLst>
                                          <p:attrName>r</p:attrName>
                                        </p:attrNameLst>
                                      </p:cBhvr>
                                    </p:animRot>
                                  </p:childTnLst>
                                </p:cTn>
                              </p:par>
                            </p:childTnLst>
                          </p:cTn>
                        </p:par>
                      </p:childTnLst>
                    </p:cTn>
                  </p:par>
                  <p:par>
                    <p:cTn id="37" fill="hold">
                      <p:stCondLst>
                        <p:cond delay="indefinite"/>
                      </p:stCondLst>
                      <p:childTnLst>
                        <p:par>
                          <p:cTn id="38" fill="hold">
                            <p:stCondLst>
                              <p:cond delay="0"/>
                            </p:stCondLst>
                            <p:childTnLst>
                              <p:par>
                                <p:cTn id="39" presetID="2" presetClass="entr" presetSubtype="12" fill="hold" nodeType="click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additive="base">
                                        <p:cTn id="41" dur="1000" fill="hold"/>
                                        <p:tgtEl>
                                          <p:spTgt spid="9"/>
                                        </p:tgtEl>
                                        <p:attrNameLst>
                                          <p:attrName>ppt_x</p:attrName>
                                        </p:attrNameLst>
                                      </p:cBhvr>
                                      <p:tavLst>
                                        <p:tav tm="0">
                                          <p:val>
                                            <p:strVal val="0-#ppt_w/2"/>
                                          </p:val>
                                        </p:tav>
                                        <p:tav tm="100000">
                                          <p:val>
                                            <p:strVal val="#ppt_x"/>
                                          </p:val>
                                        </p:tav>
                                      </p:tavLst>
                                    </p:anim>
                                    <p:anim calcmode="lin" valueType="num">
                                      <p:cBhvr additive="base">
                                        <p:cTn id="42" dur="1000" fill="hold"/>
                                        <p:tgtEl>
                                          <p:spTgt spid="9"/>
                                        </p:tgtEl>
                                        <p:attrNameLst>
                                          <p:attrName>ppt_y</p:attrName>
                                        </p:attrNameLst>
                                      </p:cBhvr>
                                      <p:tavLst>
                                        <p:tav tm="0">
                                          <p:val>
                                            <p:strVal val="1+#ppt_h/2"/>
                                          </p:val>
                                        </p:tav>
                                        <p:tav tm="100000">
                                          <p:val>
                                            <p:strVal val="#ppt_y"/>
                                          </p:val>
                                        </p:tav>
                                      </p:tavLst>
                                    </p:anim>
                                  </p:childTnLst>
                                </p:cTn>
                              </p:par>
                              <p:par>
                                <p:cTn id="43" presetID="2" presetClass="entr" presetSubtype="1" fill="hold" grpId="0" nodeType="withEffect">
                                  <p:stCondLst>
                                    <p:cond delay="0"/>
                                  </p:stCondLst>
                                  <p:childTnLst>
                                    <p:set>
                                      <p:cBhvr>
                                        <p:cTn id="44" dur="1" fill="hold">
                                          <p:stCondLst>
                                            <p:cond delay="0"/>
                                          </p:stCondLst>
                                        </p:cTn>
                                        <p:tgtEl>
                                          <p:spTgt spid="10"/>
                                        </p:tgtEl>
                                        <p:attrNameLst>
                                          <p:attrName>style.visibility</p:attrName>
                                        </p:attrNameLst>
                                      </p:cBhvr>
                                      <p:to>
                                        <p:strVal val="visible"/>
                                      </p:to>
                                    </p:set>
                                    <p:anim calcmode="lin" valueType="num">
                                      <p:cBhvr additive="base">
                                        <p:cTn id="45" dur="1000" fill="hold"/>
                                        <p:tgtEl>
                                          <p:spTgt spid="10"/>
                                        </p:tgtEl>
                                        <p:attrNameLst>
                                          <p:attrName>ppt_x</p:attrName>
                                        </p:attrNameLst>
                                      </p:cBhvr>
                                      <p:tavLst>
                                        <p:tav tm="0">
                                          <p:val>
                                            <p:strVal val="#ppt_x"/>
                                          </p:val>
                                        </p:tav>
                                        <p:tav tm="100000">
                                          <p:val>
                                            <p:strVal val="#ppt_x"/>
                                          </p:val>
                                        </p:tav>
                                      </p:tavLst>
                                    </p:anim>
                                    <p:anim calcmode="lin" valueType="num">
                                      <p:cBhvr additive="base">
                                        <p:cTn id="46" dur="1000" fill="hold"/>
                                        <p:tgtEl>
                                          <p:spTgt spid="10"/>
                                        </p:tgtEl>
                                        <p:attrNameLst>
                                          <p:attrName>ppt_y</p:attrName>
                                        </p:attrNameLst>
                                      </p:cBhvr>
                                      <p:tavLst>
                                        <p:tav tm="0">
                                          <p:val>
                                            <p:strVal val="0-#ppt_h/2"/>
                                          </p:val>
                                        </p:tav>
                                        <p:tav tm="100000">
                                          <p:val>
                                            <p:strVal val="#ppt_y"/>
                                          </p:val>
                                        </p:tav>
                                      </p:tavLst>
                                    </p:anim>
                                  </p:childTnLst>
                                </p:cTn>
                              </p:par>
                              <p:par>
                                <p:cTn id="47" presetID="2" presetClass="entr" presetSubtype="9" fill="hold" grpId="0" nodeType="withEffect">
                                  <p:stCondLst>
                                    <p:cond delay="0"/>
                                  </p:stCondLst>
                                  <p:childTnLst>
                                    <p:set>
                                      <p:cBhvr>
                                        <p:cTn id="48" dur="1" fill="hold">
                                          <p:stCondLst>
                                            <p:cond delay="0"/>
                                          </p:stCondLst>
                                        </p:cTn>
                                        <p:tgtEl>
                                          <p:spTgt spid="2"/>
                                        </p:tgtEl>
                                        <p:attrNameLst>
                                          <p:attrName>style.visibility</p:attrName>
                                        </p:attrNameLst>
                                      </p:cBhvr>
                                      <p:to>
                                        <p:strVal val="visible"/>
                                      </p:to>
                                    </p:set>
                                    <p:anim calcmode="lin" valueType="num">
                                      <p:cBhvr additive="base">
                                        <p:cTn id="49" dur="1000" fill="hold"/>
                                        <p:tgtEl>
                                          <p:spTgt spid="2"/>
                                        </p:tgtEl>
                                        <p:attrNameLst>
                                          <p:attrName>ppt_x</p:attrName>
                                        </p:attrNameLst>
                                      </p:cBhvr>
                                      <p:tavLst>
                                        <p:tav tm="0">
                                          <p:val>
                                            <p:strVal val="0-#ppt_w/2"/>
                                          </p:val>
                                        </p:tav>
                                        <p:tav tm="100000">
                                          <p:val>
                                            <p:strVal val="#ppt_x"/>
                                          </p:val>
                                        </p:tav>
                                      </p:tavLst>
                                    </p:anim>
                                    <p:anim calcmode="lin" valueType="num">
                                      <p:cBhvr additive="base">
                                        <p:cTn id="50" dur="10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26" grpId="0" animBg="1"/>
      <p:bldP spid="27" grpId="0" animBg="1"/>
      <p:bldP spid="28" grpId="0" animBg="1"/>
      <p:bldP spid="29" grpId="0" animBg="1"/>
      <p:bldP spid="30" grpId="0" animBg="1"/>
      <p:bldP spid="31" grpId="0" animBg="1"/>
      <p:bldP spid="32" grpId="0" animBg="1"/>
      <p:bldP spid="33" grpId="0" animBg="1"/>
      <p:bldP spid="34" grpId="0" animBg="1"/>
      <p:bldP spid="8" grpId="0"/>
      <p:bldP spid="10" grpId="0"/>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96000">
              <a:srgbClr val="2545C4"/>
            </a:gs>
            <a:gs pos="0">
              <a:srgbClr val="6DD99C"/>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0" y="0"/>
            <a:ext cx="12192000" cy="1325563"/>
          </a:xfrm>
        </p:spPr>
        <p:txBody>
          <a:bodyPr/>
          <a:lstStyle/>
          <a:p>
            <a:pPr algn="ctr"/>
            <a:r>
              <a:rPr lang="it-IT" dirty="0">
                <a:latin typeface="Bauhaus 93" panose="04030905020B02020C02" pitchFamily="82" charset="0"/>
              </a:rPr>
              <a:t>A proposito di danzatori…</a:t>
            </a:r>
          </a:p>
        </p:txBody>
      </p:sp>
      <p:sp>
        <p:nvSpPr>
          <p:cNvPr id="3" name="Rettangolo 2"/>
          <p:cNvSpPr/>
          <p:nvPr/>
        </p:nvSpPr>
        <p:spPr>
          <a:xfrm>
            <a:off x="3048000" y="788019"/>
            <a:ext cx="6572250" cy="2308324"/>
          </a:xfrm>
          <a:prstGeom prst="rect">
            <a:avLst/>
          </a:prstGeom>
        </p:spPr>
        <p:txBody>
          <a:bodyPr wrap="square">
            <a:spAutoFit/>
          </a:bodyPr>
          <a:lstStyle/>
          <a:p>
            <a:pPr algn="ctr"/>
            <a:br>
              <a:rPr lang="it-IT" dirty="0">
                <a:latin typeface="Times New Roman" panose="02020603050405020304" pitchFamily="18" charset="0"/>
                <a:cs typeface="Times New Roman" panose="02020603050405020304" pitchFamily="18" charset="0"/>
              </a:rPr>
            </a:br>
            <a:br>
              <a:rPr lang="it-IT" dirty="0">
                <a:latin typeface="Times New Roman" panose="02020603050405020304" pitchFamily="18" charset="0"/>
                <a:cs typeface="Times New Roman" panose="02020603050405020304" pitchFamily="18" charset="0"/>
              </a:rPr>
            </a:br>
            <a:r>
              <a:rPr lang="it-IT" b="1" dirty="0">
                <a:cs typeface="Times New Roman" panose="02020603050405020304" pitchFamily="18" charset="0"/>
              </a:rPr>
              <a:t>Le proteine ”danzanti” (glicoproteina P) sono trasportatori cellulari di membrana. Il loro particolare movimento può essere utilizzato per progettare nuove modalità di veicolare farmaci o per comprendere meccanismi di resistenza a chemioterapici. </a:t>
            </a:r>
            <a:br>
              <a:rPr lang="it-IT" dirty="0">
                <a:latin typeface="Times New Roman" panose="02020603050405020304" pitchFamily="18" charset="0"/>
                <a:cs typeface="Times New Roman" panose="02020603050405020304" pitchFamily="18" charset="0"/>
              </a:rPr>
            </a:br>
            <a:br>
              <a:rPr lang="it-IT" dirty="0">
                <a:latin typeface="Times New Roman" panose="02020603050405020304" pitchFamily="18" charset="0"/>
                <a:cs typeface="Times New Roman" panose="02020603050405020304" pitchFamily="18" charset="0"/>
              </a:rPr>
            </a:br>
            <a:endParaRPr lang="it-IT" dirty="0">
              <a:latin typeface="Times New Roman" panose="02020603050405020304" pitchFamily="18" charset="0"/>
              <a:cs typeface="Times New Roman" panose="02020603050405020304" pitchFamily="18" charset="0"/>
            </a:endParaRPr>
          </a:p>
        </p:txBody>
      </p:sp>
      <p:pic>
        <p:nvPicPr>
          <p:cNvPr id="4" name="Immagine 3"/>
          <p:cNvPicPr>
            <a:picLocks noChangeAspect="1"/>
          </p:cNvPicPr>
          <p:nvPr/>
        </p:nvPicPr>
        <p:blipFill>
          <a:blip r:embed="rId3"/>
          <a:stretch>
            <a:fillRect/>
          </a:stretch>
        </p:blipFill>
        <p:spPr>
          <a:xfrm>
            <a:off x="462236" y="3096343"/>
            <a:ext cx="4087763" cy="2952765"/>
          </a:xfrm>
          <a:prstGeom prst="rect">
            <a:avLst/>
          </a:prstGeom>
          <a:ln>
            <a:noFill/>
          </a:ln>
          <a:effectLst>
            <a:outerShdw blurRad="292100" dist="139700" dir="2700000" algn="tl" rotWithShape="0">
              <a:srgbClr val="333333">
                <a:alpha val="65000"/>
              </a:srgbClr>
            </a:outerShdw>
          </a:effectLst>
          <a:scene3d>
            <a:camera prst="isometricOffAxis1Right"/>
            <a:lightRig rig="threePt" dir="t"/>
          </a:scene3d>
        </p:spPr>
      </p:pic>
      <p:pic>
        <p:nvPicPr>
          <p:cNvPr id="5" name="Immagine 4"/>
          <p:cNvPicPr>
            <a:picLocks noChangeAspect="1"/>
          </p:cNvPicPr>
          <p:nvPr/>
        </p:nvPicPr>
        <p:blipFill>
          <a:blip r:embed="rId4"/>
          <a:stretch>
            <a:fillRect/>
          </a:stretch>
        </p:blipFill>
        <p:spPr>
          <a:xfrm>
            <a:off x="6386732" y="3309577"/>
            <a:ext cx="5246453" cy="296480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scene3d>
            <a:camera prst="isometricOffAxis2Left"/>
            <a:lightRig rig="threePt" dir="t"/>
          </a:scene3d>
        </p:spPr>
      </p:pic>
      <p:pic>
        <p:nvPicPr>
          <p:cNvPr id="6" name="Elementi multimediali online 5" title="Dancing Proteins: Cell Membrane Transporter Motion May Revolutionize Drug Therapies">
            <a:hlinkClick r:id="" action="ppaction://media"/>
            <a:extLst>
              <a:ext uri="{FF2B5EF4-FFF2-40B4-BE49-F238E27FC236}">
                <a16:creationId xmlns:a16="http://schemas.microsoft.com/office/drawing/2014/main" id="{B0A825F6-B992-E19D-2A7B-BE5030262579}"/>
              </a:ext>
            </a:extLst>
          </p:cNvPr>
          <p:cNvPicPr>
            <a:picLocks noRot="1" noChangeAspect="1"/>
          </p:cNvPicPr>
          <p:nvPr>
            <a:videoFile r:link="rId1"/>
          </p:nvPr>
        </p:nvPicPr>
        <p:blipFill>
          <a:blip r:embed="rId5"/>
          <a:stretch>
            <a:fillRect/>
          </a:stretch>
        </p:blipFill>
        <p:spPr>
          <a:xfrm>
            <a:off x="357461" y="1054100"/>
            <a:ext cx="2540000" cy="1435100"/>
          </a:xfrm>
          <a:prstGeom prst="rect">
            <a:avLst/>
          </a:prstGeom>
        </p:spPr>
      </p:pic>
    </p:spTree>
    <p:extLst>
      <p:ext uri="{BB962C8B-B14F-4D97-AF65-F5344CB8AC3E}">
        <p14:creationId xmlns:p14="http://schemas.microsoft.com/office/powerpoint/2010/main" val="3907226471"/>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10" dur="1000" fill="hold"/>
                                        <p:tgtEl>
                                          <p:spTgt spid="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9"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1000" fill="hold"/>
                                        <p:tgtEl>
                                          <p:spTgt spid="4"/>
                                        </p:tgtEl>
                                        <p:attrNameLst>
                                          <p:attrName>ppt_x</p:attrName>
                                        </p:attrNameLst>
                                      </p:cBhvr>
                                      <p:tavLst>
                                        <p:tav tm="0">
                                          <p:val>
                                            <p:strVal val="0-#ppt_w/2"/>
                                          </p:val>
                                        </p:tav>
                                        <p:tav tm="100000">
                                          <p:val>
                                            <p:strVal val="#ppt_x"/>
                                          </p:val>
                                        </p:tav>
                                      </p:tavLst>
                                    </p:anim>
                                    <p:anim calcmode="lin" valueType="num">
                                      <p:cBhvr additive="base">
                                        <p:cTn id="25" dur="1000" fill="hold"/>
                                        <p:tgtEl>
                                          <p:spTgt spid="4"/>
                                        </p:tgtEl>
                                        <p:attrNameLst>
                                          <p:attrName>ppt_y</p:attrName>
                                        </p:attrNameLst>
                                      </p:cBhvr>
                                      <p:tavLst>
                                        <p:tav tm="0">
                                          <p:val>
                                            <p:strVal val="0-#ppt_h/2"/>
                                          </p:val>
                                        </p:tav>
                                        <p:tav tm="100000">
                                          <p:val>
                                            <p:strVal val="#ppt_y"/>
                                          </p:val>
                                        </p:tav>
                                      </p:tavLst>
                                    </p:anim>
                                  </p:childTnLst>
                                </p:cTn>
                              </p:par>
                              <p:par>
                                <p:cTn id="26" presetID="2" presetClass="entr" presetSubtype="3" fill="hold" nodeType="with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additive="base">
                                        <p:cTn id="28" dur="1000" fill="hold"/>
                                        <p:tgtEl>
                                          <p:spTgt spid="5"/>
                                        </p:tgtEl>
                                        <p:attrNameLst>
                                          <p:attrName>ppt_x</p:attrName>
                                        </p:attrNameLst>
                                      </p:cBhvr>
                                      <p:tavLst>
                                        <p:tav tm="0">
                                          <p:val>
                                            <p:strVal val="1+#ppt_w/2"/>
                                          </p:val>
                                        </p:tav>
                                        <p:tav tm="100000">
                                          <p:val>
                                            <p:strVal val="#ppt_x"/>
                                          </p:val>
                                        </p:tav>
                                      </p:tavLst>
                                    </p:anim>
                                    <p:anim calcmode="lin" valueType="num">
                                      <p:cBhvr additive="base">
                                        <p:cTn id="29"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 presetClass="mediacall" presetSubtype="0" fill="hold" nodeType="clickEffect">
                                  <p:stCondLst>
                                    <p:cond delay="0"/>
                                  </p:stCondLst>
                                  <p:childTnLst>
                                    <p:cmd type="call" cmd="playFrom(0.0)">
                                      <p:cBhvr>
                                        <p:cTn id="33"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34" fill="hold" display="0">
                  <p:stCondLst>
                    <p:cond delay="indefinite"/>
                  </p:stCondLst>
                </p:cTn>
                <p:tgtEl>
                  <p:spTgt spid="6"/>
                </p:tgtEl>
              </p:cMediaNode>
            </p:video>
            <p:seq concurrent="1" nextAc="seek">
              <p:cTn id="35" restart="whenNotActive" fill="hold" evtFilter="cancelBubble" nodeType="interactiveSeq">
                <p:stCondLst>
                  <p:cond evt="onClick" delay="0">
                    <p:tgtEl>
                      <p:spTgt spid="6"/>
                    </p:tgtEl>
                  </p:cond>
                </p:stCondLst>
                <p:endSync evt="end" delay="0">
                  <p:rtn val="all"/>
                </p:endSync>
                <p:childTnLst>
                  <p:par>
                    <p:cTn id="36" fill="hold">
                      <p:stCondLst>
                        <p:cond delay="0"/>
                      </p:stCondLst>
                      <p:childTnLst>
                        <p:par>
                          <p:cTn id="37" fill="hold">
                            <p:stCondLst>
                              <p:cond delay="0"/>
                            </p:stCondLst>
                            <p:childTnLst>
                              <p:par>
                                <p:cTn id="38" presetID="2" presetClass="mediacall" presetSubtype="0" fill="hold" nodeType="clickEffect">
                                  <p:stCondLst>
                                    <p:cond delay="0"/>
                                  </p:stCondLst>
                                  <p:childTnLst>
                                    <p:cmd type="call" cmd="togglePause">
                                      <p:cBhvr>
                                        <p:cTn id="39" dur="1" fill="hold"/>
                                        <p:tgtEl>
                                          <p:spTgt spid="6"/>
                                        </p:tgtEl>
                                      </p:cBhvr>
                                    </p:cmd>
                                  </p:childTnLst>
                                </p:cTn>
                              </p:par>
                            </p:childTnLst>
                          </p:cTn>
                        </p:par>
                      </p:childTnLst>
                    </p:cTn>
                  </p:par>
                </p:childTnLst>
              </p:cTn>
              <p:nextCondLst>
                <p:cond evt="onClick" delay="0">
                  <p:tgtEl>
                    <p:spTgt spid="6"/>
                  </p:tgtEl>
                </p:cond>
              </p:nextCondLst>
            </p:seq>
          </p:childTnLst>
        </p:cTn>
      </p:par>
    </p:tnLst>
    <p:bldLst>
      <p:bldP spid="2"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p:cNvPicPr>
            <a:picLocks noChangeAspect="1"/>
          </p:cNvPicPr>
          <p:nvPr/>
        </p:nvPicPr>
        <p:blipFill>
          <a:blip r:embed="rId2"/>
          <a:stretch>
            <a:fillRect/>
          </a:stretch>
        </p:blipFill>
        <p:spPr>
          <a:xfrm>
            <a:off x="6507481" y="3337560"/>
            <a:ext cx="5684519" cy="3520440"/>
          </a:xfrm>
          <a:prstGeom prst="rect">
            <a:avLst/>
          </a:prstGeom>
        </p:spPr>
      </p:pic>
      <p:pic>
        <p:nvPicPr>
          <p:cNvPr id="4" name="Immagine 3"/>
          <p:cNvPicPr>
            <a:picLocks noChangeAspect="1"/>
          </p:cNvPicPr>
          <p:nvPr/>
        </p:nvPicPr>
        <p:blipFill>
          <a:blip r:embed="rId3"/>
          <a:stretch>
            <a:fillRect/>
          </a:stretch>
        </p:blipFill>
        <p:spPr>
          <a:xfrm>
            <a:off x="0" y="3337560"/>
            <a:ext cx="6507480" cy="3520440"/>
          </a:xfrm>
          <a:prstGeom prst="rect">
            <a:avLst/>
          </a:prstGeom>
        </p:spPr>
      </p:pic>
      <p:pic>
        <p:nvPicPr>
          <p:cNvPr id="5" name="Immagine 4"/>
          <p:cNvPicPr>
            <a:picLocks noChangeAspect="1"/>
          </p:cNvPicPr>
          <p:nvPr/>
        </p:nvPicPr>
        <p:blipFill>
          <a:blip r:embed="rId4"/>
          <a:stretch>
            <a:fillRect/>
          </a:stretch>
        </p:blipFill>
        <p:spPr>
          <a:xfrm>
            <a:off x="6507480" y="0"/>
            <a:ext cx="5684520" cy="3337560"/>
          </a:xfrm>
          <a:prstGeom prst="rect">
            <a:avLst/>
          </a:prstGeom>
        </p:spPr>
      </p:pic>
      <p:pic>
        <p:nvPicPr>
          <p:cNvPr id="3" name="Immagine 2"/>
          <p:cNvPicPr>
            <a:picLocks noChangeAspect="1"/>
          </p:cNvPicPr>
          <p:nvPr/>
        </p:nvPicPr>
        <p:blipFill>
          <a:blip r:embed="rId5"/>
          <a:stretch>
            <a:fillRect/>
          </a:stretch>
        </p:blipFill>
        <p:spPr>
          <a:xfrm>
            <a:off x="0" y="0"/>
            <a:ext cx="6507480" cy="3337560"/>
          </a:xfrm>
          <a:prstGeom prst="rect">
            <a:avLst/>
          </a:prstGeom>
        </p:spPr>
      </p:pic>
      <p:sp>
        <p:nvSpPr>
          <p:cNvPr id="2" name="Titolo 1"/>
          <p:cNvSpPr>
            <a:spLocks noGrp="1"/>
          </p:cNvSpPr>
          <p:nvPr>
            <p:ph type="title"/>
          </p:nvPr>
        </p:nvSpPr>
        <p:spPr>
          <a:xfrm>
            <a:off x="0" y="549909"/>
            <a:ext cx="12192000" cy="1325563"/>
          </a:xfrm>
          <a:gradFill flip="none" rotWithShape="1">
            <a:gsLst>
              <a:gs pos="0">
                <a:srgbClr val="6D791E">
                  <a:lumMod val="98000"/>
                  <a:lumOff val="2000"/>
                  <a:alpha val="41000"/>
                </a:srgbClr>
              </a:gs>
              <a:gs pos="61912">
                <a:srgbClr val="B18312"/>
              </a:gs>
              <a:gs pos="28000">
                <a:srgbClr val="914E78"/>
              </a:gs>
              <a:gs pos="100000">
                <a:srgbClr val="E5211A"/>
              </a:gs>
            </a:gsLst>
            <a:path path="circle">
              <a:fillToRect l="50000" t="50000" r="50000" b="50000"/>
            </a:path>
            <a:tileRect/>
          </a:gradFill>
        </p:spPr>
        <p:txBody>
          <a:bodyPr/>
          <a:lstStyle/>
          <a:p>
            <a:pPr algn="ctr"/>
            <a:r>
              <a:rPr lang="it-IT" dirty="0">
                <a:solidFill>
                  <a:schemeClr val="bg1"/>
                </a:solidFill>
                <a:latin typeface="Bauhaus 93" panose="04030905020B02020C02" pitchFamily="82" charset="0"/>
              </a:rPr>
              <a:t>Le opere di David </a:t>
            </a:r>
            <a:r>
              <a:rPr lang="it-IT" dirty="0" err="1">
                <a:solidFill>
                  <a:schemeClr val="bg1"/>
                </a:solidFill>
                <a:latin typeface="Bauhaus 93" panose="04030905020B02020C02" pitchFamily="82" charset="0"/>
              </a:rPr>
              <a:t>Goodsell</a:t>
            </a:r>
            <a:r>
              <a:rPr lang="it-IT" dirty="0">
                <a:solidFill>
                  <a:schemeClr val="bg1"/>
                </a:solidFill>
                <a:latin typeface="Bauhaus 93" panose="04030905020B02020C02" pitchFamily="82" charset="0"/>
              </a:rPr>
              <a:t> quale connubio perfetto tra arte e scienza</a:t>
            </a:r>
          </a:p>
        </p:txBody>
      </p:sp>
      <p:sp>
        <p:nvSpPr>
          <p:cNvPr id="7" name="Rettangolo 6"/>
          <p:cNvSpPr/>
          <p:nvPr/>
        </p:nvSpPr>
        <p:spPr>
          <a:xfrm>
            <a:off x="3459481" y="2868274"/>
            <a:ext cx="6246494" cy="1200329"/>
          </a:xfrm>
          <a:prstGeom prst="rect">
            <a:avLst/>
          </a:prstGeom>
          <a:gradFill>
            <a:gsLst>
              <a:gs pos="0">
                <a:srgbClr val="6D791E">
                  <a:lumMod val="98000"/>
                  <a:lumOff val="2000"/>
                  <a:alpha val="41000"/>
                </a:srgbClr>
              </a:gs>
              <a:gs pos="61912">
                <a:srgbClr val="B18312"/>
              </a:gs>
              <a:gs pos="28000">
                <a:srgbClr val="914E78"/>
              </a:gs>
              <a:gs pos="100000">
                <a:srgbClr val="E5211A"/>
              </a:gs>
            </a:gsLst>
            <a:path path="circle">
              <a:fillToRect l="50000" t="50000" r="50000" b="50000"/>
            </a:path>
          </a:gradFill>
        </p:spPr>
        <p:txBody>
          <a:bodyPr wrap="square">
            <a:spAutoFit/>
          </a:bodyPr>
          <a:lstStyle/>
          <a:p>
            <a:pPr algn="just"/>
            <a:r>
              <a:rPr lang="it-IT" b="1" dirty="0">
                <a:solidFill>
                  <a:schemeClr val="bg1"/>
                </a:solidFill>
                <a:cs typeface="Times New Roman" panose="02020603050405020304" pitchFamily="18" charset="0"/>
              </a:rPr>
              <a:t>David </a:t>
            </a:r>
            <a:r>
              <a:rPr lang="it-IT" b="1" dirty="0" err="1">
                <a:solidFill>
                  <a:schemeClr val="bg1"/>
                </a:solidFill>
                <a:cs typeface="Times New Roman" panose="02020603050405020304" pitchFamily="18" charset="0"/>
              </a:rPr>
              <a:t>Goodsell</a:t>
            </a:r>
            <a:r>
              <a:rPr lang="it-IT" b="1" dirty="0">
                <a:solidFill>
                  <a:schemeClr val="bg1"/>
                </a:solidFill>
                <a:cs typeface="Times New Roman" panose="02020603050405020304" pitchFamily="18" charset="0"/>
              </a:rPr>
              <a:t> è professore associato presso il Dipartimento di Biologia Molecolare presso lo </a:t>
            </a:r>
            <a:r>
              <a:rPr lang="it-IT" b="1" dirty="0" err="1">
                <a:solidFill>
                  <a:schemeClr val="bg1"/>
                </a:solidFill>
                <a:cs typeface="Times New Roman" panose="02020603050405020304" pitchFamily="18" charset="0"/>
              </a:rPr>
              <a:t>Scripps</a:t>
            </a:r>
            <a:r>
              <a:rPr lang="it-IT" b="1" dirty="0">
                <a:solidFill>
                  <a:schemeClr val="bg1"/>
                </a:solidFill>
                <a:cs typeface="Times New Roman" panose="02020603050405020304" pitchFamily="18" charset="0"/>
              </a:rPr>
              <a:t> </a:t>
            </a:r>
            <a:r>
              <a:rPr lang="it-IT" b="1" dirty="0" err="1">
                <a:solidFill>
                  <a:schemeClr val="bg1"/>
                </a:solidFill>
                <a:cs typeface="Times New Roman" panose="02020603050405020304" pitchFamily="18" charset="0"/>
              </a:rPr>
              <a:t>Research</a:t>
            </a:r>
            <a:r>
              <a:rPr lang="it-IT" b="1" dirty="0">
                <a:solidFill>
                  <a:schemeClr val="bg1"/>
                </a:solidFill>
                <a:cs typeface="Times New Roman" panose="02020603050405020304" pitchFamily="18" charset="0"/>
              </a:rPr>
              <a:t> </a:t>
            </a:r>
            <a:r>
              <a:rPr lang="it-IT" b="1" dirty="0" err="1">
                <a:solidFill>
                  <a:schemeClr val="bg1"/>
                </a:solidFill>
                <a:cs typeface="Times New Roman" panose="02020603050405020304" pitchFamily="18" charset="0"/>
              </a:rPr>
              <a:t>Institute</a:t>
            </a:r>
            <a:r>
              <a:rPr lang="it-IT" b="1" dirty="0">
                <a:solidFill>
                  <a:schemeClr val="bg1"/>
                </a:solidFill>
                <a:cs typeface="Times New Roman" panose="02020603050405020304" pitchFamily="18" charset="0"/>
              </a:rPr>
              <a:t> di La </a:t>
            </a:r>
            <a:r>
              <a:rPr lang="it-IT" b="1" dirty="0" err="1">
                <a:solidFill>
                  <a:schemeClr val="bg1"/>
                </a:solidFill>
                <a:cs typeface="Times New Roman" panose="02020603050405020304" pitchFamily="18" charset="0"/>
              </a:rPr>
              <a:t>Jolla</a:t>
            </a:r>
            <a:r>
              <a:rPr lang="it-IT" b="1" dirty="0">
                <a:solidFill>
                  <a:schemeClr val="bg1"/>
                </a:solidFill>
                <a:cs typeface="Times New Roman" panose="02020603050405020304" pitchFamily="18" charset="0"/>
              </a:rPr>
              <a:t>, in California, e la sua visione artistica offre uno sguardo affascinante nel mondo invisibile e intricato di una cellula.</a:t>
            </a:r>
          </a:p>
        </p:txBody>
      </p:sp>
    </p:spTree>
    <p:extLst>
      <p:ext uri="{BB962C8B-B14F-4D97-AF65-F5344CB8AC3E}">
        <p14:creationId xmlns:p14="http://schemas.microsoft.com/office/powerpoint/2010/main" val="25763075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0-#ppt_w/2"/>
                                          </p:val>
                                        </p:tav>
                                        <p:tav tm="100000">
                                          <p:val>
                                            <p:strVal val="#ppt_x"/>
                                          </p:val>
                                        </p:tav>
                                      </p:tavLst>
                                    </p:anim>
                                    <p:anim calcmode="lin" valueType="num">
                                      <p:cBhvr additive="base">
                                        <p:cTn id="8" dur="10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000" fill="hold"/>
                                        <p:tgtEl>
                                          <p:spTgt spid="4"/>
                                        </p:tgtEl>
                                        <p:attrNameLst>
                                          <p:attrName>ppt_x</p:attrName>
                                        </p:attrNameLst>
                                      </p:cBhvr>
                                      <p:tavLst>
                                        <p:tav tm="0">
                                          <p:val>
                                            <p:strVal val="0-#ppt_w/2"/>
                                          </p:val>
                                        </p:tav>
                                        <p:tav tm="100000">
                                          <p:val>
                                            <p:strVal val="#ppt_x"/>
                                          </p:val>
                                        </p:tav>
                                      </p:tavLst>
                                    </p:anim>
                                    <p:anim calcmode="lin" valueType="num">
                                      <p:cBhvr additive="base">
                                        <p:cTn id="12" dur="10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3"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1000" fill="hold"/>
                                        <p:tgtEl>
                                          <p:spTgt spid="5"/>
                                        </p:tgtEl>
                                        <p:attrNameLst>
                                          <p:attrName>ppt_x</p:attrName>
                                        </p:attrNameLst>
                                      </p:cBhvr>
                                      <p:tavLst>
                                        <p:tav tm="0">
                                          <p:val>
                                            <p:strVal val="1+#ppt_w/2"/>
                                          </p:val>
                                        </p:tav>
                                        <p:tav tm="100000">
                                          <p:val>
                                            <p:strVal val="#ppt_x"/>
                                          </p:val>
                                        </p:tav>
                                      </p:tavLst>
                                    </p:anim>
                                    <p:anim calcmode="lin" valueType="num">
                                      <p:cBhvr additive="base">
                                        <p:cTn id="16" dur="1000" fill="hold"/>
                                        <p:tgtEl>
                                          <p:spTgt spid="5"/>
                                        </p:tgtEl>
                                        <p:attrNameLst>
                                          <p:attrName>ppt_y</p:attrName>
                                        </p:attrNameLst>
                                      </p:cBhvr>
                                      <p:tavLst>
                                        <p:tav tm="0">
                                          <p:val>
                                            <p:strVal val="0-#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000" fill="hold"/>
                                        <p:tgtEl>
                                          <p:spTgt spid="6"/>
                                        </p:tgtEl>
                                        <p:attrNameLst>
                                          <p:attrName>ppt_x</p:attrName>
                                        </p:attrNameLst>
                                      </p:cBhvr>
                                      <p:tavLst>
                                        <p:tav tm="0">
                                          <p:val>
                                            <p:strVal val="1+#ppt_w/2"/>
                                          </p:val>
                                        </p:tav>
                                        <p:tav tm="100000">
                                          <p:val>
                                            <p:strVal val="#ppt_x"/>
                                          </p:val>
                                        </p:tav>
                                      </p:tavLst>
                                    </p:anim>
                                    <p:anim calcmode="lin" valueType="num">
                                      <p:cBhvr additive="base">
                                        <p:cTn id="20"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845A0EE-C4C8-4AE1-B3C6-1261368AC0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68548" cy="6858000"/>
          </a:xfrm>
          <a:prstGeom prst="rect">
            <a:avLst/>
          </a:prstGeom>
          <a:solidFill>
            <a:srgbClr val="7863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magin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6687" y="141736"/>
            <a:ext cx="3730062" cy="2075455"/>
          </a:xfrm>
          <a:prstGeom prst="rect">
            <a:avLst/>
          </a:prstGeom>
        </p:spPr>
      </p:pic>
      <p:pic>
        <p:nvPicPr>
          <p:cNvPr id="4" name="Elementi multimediali online 3" title="Drew Berry: Animations of unseeable biology">
            <a:hlinkClick r:id="" action="ppaction://media"/>
            <a:extLst>
              <a:ext uri="{FF2B5EF4-FFF2-40B4-BE49-F238E27FC236}">
                <a16:creationId xmlns:a16="http://schemas.microsoft.com/office/drawing/2014/main" id="{274D2E26-F0DF-3E16-5ADE-E10E2DA78FBF}"/>
              </a:ext>
            </a:extLst>
          </p:cNvPr>
          <p:cNvPicPr>
            <a:picLocks noRot="1" noChangeAspect="1"/>
          </p:cNvPicPr>
          <p:nvPr>
            <a:videoFile r:link="rId1"/>
          </p:nvPr>
        </p:nvPicPr>
        <p:blipFill>
          <a:blip r:embed="rId5"/>
          <a:stretch>
            <a:fillRect/>
          </a:stretch>
        </p:blipFill>
        <p:spPr>
          <a:xfrm>
            <a:off x="6356350" y="3457575"/>
            <a:ext cx="4938713" cy="2762250"/>
          </a:xfrm>
          <a:prstGeom prst="rect">
            <a:avLst/>
          </a:prstGeom>
        </p:spPr>
      </p:pic>
      <p:sp>
        <p:nvSpPr>
          <p:cNvPr id="2" name="Titolo 1"/>
          <p:cNvSpPr>
            <a:spLocks noGrp="1"/>
          </p:cNvSpPr>
          <p:nvPr>
            <p:ph type="title"/>
          </p:nvPr>
        </p:nvSpPr>
        <p:spPr>
          <a:xfrm>
            <a:off x="129186" y="1640063"/>
            <a:ext cx="5210175" cy="5578816"/>
          </a:xfrm>
        </p:spPr>
        <p:txBody>
          <a:bodyPr>
            <a:normAutofit/>
          </a:bodyPr>
          <a:lstStyle/>
          <a:p>
            <a:pPr algn="ctr"/>
            <a:r>
              <a:rPr lang="it-IT" sz="3400" dirty="0">
                <a:solidFill>
                  <a:srgbClr val="FFFFFF"/>
                </a:solidFill>
                <a:latin typeface="Snap ITC" panose="04040A07060A02020202" pitchFamily="82" charset="0"/>
                <a:cs typeface="Times New Roman" panose="02020603050405020304" pitchFamily="18" charset="0"/>
              </a:rPr>
              <a:t>Dalle rappresentazioni di David </a:t>
            </a:r>
            <a:r>
              <a:rPr lang="it-IT" sz="3400" dirty="0" err="1">
                <a:solidFill>
                  <a:srgbClr val="FFFFFF"/>
                </a:solidFill>
                <a:latin typeface="Snap ITC" panose="04040A07060A02020202" pitchFamily="82" charset="0"/>
                <a:cs typeface="Times New Roman" panose="02020603050405020304" pitchFamily="18" charset="0"/>
              </a:rPr>
              <a:t>Goodsell</a:t>
            </a:r>
            <a:r>
              <a:rPr lang="it-IT" sz="3400" dirty="0">
                <a:solidFill>
                  <a:srgbClr val="FFFFFF"/>
                </a:solidFill>
                <a:latin typeface="Snap ITC" panose="04040A07060A02020202" pitchFamily="82" charset="0"/>
                <a:cs typeface="Times New Roman" panose="02020603050405020304" pitchFamily="18" charset="0"/>
              </a:rPr>
              <a:t> del mondo molecolare alla computer grafica 3D per visualizzare le macchine biomolecolari </a:t>
            </a:r>
          </a:p>
        </p:txBody>
      </p:sp>
      <p:pic>
        <p:nvPicPr>
          <p:cNvPr id="6" name="Elementi multimediali online 5" title="Your Body's Molecular Machines">
            <a:hlinkClick r:id="" action="ppaction://media"/>
            <a:extLst>
              <a:ext uri="{FF2B5EF4-FFF2-40B4-BE49-F238E27FC236}">
                <a16:creationId xmlns:a16="http://schemas.microsoft.com/office/drawing/2014/main" id="{2B770500-78AE-1417-485F-40022E1F5608}"/>
              </a:ext>
            </a:extLst>
          </p:cNvPr>
          <p:cNvPicPr>
            <a:picLocks noRot="1" noChangeAspect="1"/>
          </p:cNvPicPr>
          <p:nvPr>
            <a:videoFile r:link="rId2"/>
          </p:nvPr>
        </p:nvPicPr>
        <p:blipFill>
          <a:blip r:embed="rId6"/>
          <a:stretch>
            <a:fillRect/>
          </a:stretch>
        </p:blipFill>
        <p:spPr>
          <a:xfrm>
            <a:off x="6356350" y="522463"/>
            <a:ext cx="4888938" cy="2762250"/>
          </a:xfrm>
          <a:prstGeom prst="rect">
            <a:avLst/>
          </a:prstGeom>
        </p:spPr>
      </p:pic>
    </p:spTree>
    <p:extLst>
      <p:ext uri="{BB962C8B-B14F-4D97-AF65-F5344CB8AC3E}">
        <p14:creationId xmlns:p14="http://schemas.microsoft.com/office/powerpoint/2010/main" val="291238136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 fill="hold"/>
                                        <p:tgtEl>
                                          <p:spTgt spid="4"/>
                                        </p:tgtEl>
                                      </p:cBhvr>
                                    </p:cmd>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 fill="hold"/>
                                        <p:tgtEl>
                                          <p:spTgt spid="6"/>
                                        </p:tgtEl>
                                      </p:cBhvr>
                                    </p:cmd>
                                  </p:childTnLst>
                                </p:cTn>
                              </p:par>
                              <p:par>
                                <p:cTn id="17" presetID="2" presetClass="entr" presetSubtype="9"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1000" fill="hold"/>
                                        <p:tgtEl>
                                          <p:spTgt spid="3"/>
                                        </p:tgtEl>
                                        <p:attrNameLst>
                                          <p:attrName>ppt_x</p:attrName>
                                        </p:attrNameLst>
                                      </p:cBhvr>
                                      <p:tavLst>
                                        <p:tav tm="0">
                                          <p:val>
                                            <p:strVal val="0-#ppt_w/2"/>
                                          </p:val>
                                        </p:tav>
                                        <p:tav tm="100000">
                                          <p:val>
                                            <p:strVal val="#ppt_x"/>
                                          </p:val>
                                        </p:tav>
                                      </p:tavLst>
                                    </p:anim>
                                    <p:anim calcmode="lin" valueType="num">
                                      <p:cBhvr additive="base">
                                        <p:cTn id="20" dur="10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fill="hold" display="0">
                  <p:stCondLst>
                    <p:cond delay="indefinite"/>
                  </p:stCondLst>
                </p:cTn>
                <p:tgtEl>
                  <p:spTgt spid="4"/>
                </p:tgtEl>
              </p:cMediaNode>
            </p:video>
            <p:seq concurrent="1" nextAc="seek">
              <p:cTn id="22" restart="whenNotActive" fill="hold" evtFilter="cancelBubble" nodeType="interactiveSeq">
                <p:stCondLst>
                  <p:cond evt="onClick" delay="0">
                    <p:tgtEl>
                      <p:spTgt spid="4"/>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4"/>
                                        </p:tgtEl>
                                      </p:cBhvr>
                                    </p:cmd>
                                  </p:childTnLst>
                                </p:cTn>
                              </p:par>
                            </p:childTnLst>
                          </p:cTn>
                        </p:par>
                      </p:childTnLst>
                    </p:cTn>
                  </p:par>
                </p:childTnLst>
              </p:cTn>
              <p:nextCondLst>
                <p:cond evt="onClick" delay="0">
                  <p:tgtEl>
                    <p:spTgt spid="4"/>
                  </p:tgtEl>
                </p:cond>
              </p:nextCondLst>
            </p:seq>
            <p:video>
              <p:cMediaNode vol="80000">
                <p:cTn id="27" fill="hold" display="0">
                  <p:stCondLst>
                    <p:cond delay="indefinite"/>
                  </p:stCondLst>
                </p:cTn>
                <p:tgtEl>
                  <p:spTgt spid="6"/>
                </p:tgtEl>
              </p:cMediaNode>
            </p:video>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6"/>
                                        </p:tgtEl>
                                      </p:cBhvr>
                                    </p:cmd>
                                  </p:childTnLst>
                                </p:cTn>
                              </p:par>
                            </p:childTnLst>
                          </p:cTn>
                        </p:par>
                      </p:childTnLst>
                    </p:cTn>
                  </p:par>
                </p:childTnLst>
              </p:cTn>
              <p:nextCondLst>
                <p:cond evt="onClick" delay="0">
                  <p:tgtEl>
                    <p:spTgt spid="6"/>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52000">
              <a:srgbClr val="00B0F0"/>
            </a:gs>
            <a:gs pos="100000">
              <a:srgbClr val="0B2B6E"/>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1334278" y="151075"/>
            <a:ext cx="9918440" cy="1296062"/>
          </a:xfrm>
        </p:spPr>
        <p:txBody>
          <a:bodyPr>
            <a:normAutofit fontScale="90000"/>
          </a:bodyPr>
          <a:lstStyle/>
          <a:p>
            <a:pPr algn="ctr"/>
            <a:r>
              <a:rPr lang="it-IT" dirty="0">
                <a:latin typeface="Bauhaus 93" panose="04030905020B02020C02" pitchFamily="82" charset="0"/>
              </a:rPr>
              <a:t>Progetti di Macchine: dagli schizzi di Leonardo ai catenani</a:t>
            </a:r>
          </a:p>
        </p:txBody>
      </p:sp>
      <p:sp>
        <p:nvSpPr>
          <p:cNvPr id="3" name="Rettangolo 2"/>
          <p:cNvSpPr/>
          <p:nvPr/>
        </p:nvSpPr>
        <p:spPr>
          <a:xfrm>
            <a:off x="586154" y="2004371"/>
            <a:ext cx="6096000" cy="3693319"/>
          </a:xfrm>
          <a:prstGeom prst="rect">
            <a:avLst/>
          </a:prstGeom>
        </p:spPr>
        <p:txBody>
          <a:bodyPr>
            <a:spAutoFit/>
          </a:bodyPr>
          <a:lstStyle/>
          <a:p>
            <a:pPr algn="ctr"/>
            <a:r>
              <a:rPr lang="it-IT" b="1" dirty="0">
                <a:solidFill>
                  <a:srgbClr val="D3F2CE"/>
                </a:solidFill>
                <a:latin typeface="Calibri" panose="020F0502020204030204" pitchFamily="34" charset="0"/>
                <a:ea typeface="Calibri" panose="020F0502020204030204" pitchFamily="34" charset="0"/>
                <a:cs typeface="Calibri" panose="020F0502020204030204" pitchFamily="34" charset="0"/>
              </a:rPr>
              <a:t>I catenani sono idrocarburi che hanno due o più anelli collegati come anelli di una catena, senza che tra i due anelli sia presente un legame covalente. I catenani sono la classe più semplice  di molecole interbloccate meccanicamente che comprendono due o più anelli. Essi sono permanentemente interconnessi a meno che non si rompa un legame di uno degli anelli. La sintesi dei catenani ha aperto le porte ad altre possibilità, ad esempio quella di inserire un filo in un anello senza ripiegarlo, aggiungendo alle sue estremità gruppi funzionali sufficientemente ingombranti da non permettere all’anello di sfilarsi ulteriormente.</a:t>
            </a:r>
          </a:p>
          <a:p>
            <a:pPr algn="ctr"/>
            <a:r>
              <a:rPr lang="it-IT" b="1" dirty="0">
                <a:solidFill>
                  <a:srgbClr val="D3F2CE"/>
                </a:solidFill>
                <a:latin typeface="Calibri" panose="020F0502020204030204" pitchFamily="34" charset="0"/>
                <a:ea typeface="Calibri" panose="020F0502020204030204" pitchFamily="34" charset="0"/>
                <a:cs typeface="Calibri" panose="020F0502020204030204" pitchFamily="34" charset="0"/>
              </a:rPr>
              <a:t>L’analogo di un manubrio da ginnastica con un anello all’interno è noto ai chimici col nome di “</a:t>
            </a:r>
            <a:r>
              <a:rPr lang="it-IT" b="1" dirty="0" err="1">
                <a:solidFill>
                  <a:srgbClr val="D3F2CE"/>
                </a:solidFill>
                <a:latin typeface="Calibri" panose="020F0502020204030204" pitchFamily="34" charset="0"/>
                <a:ea typeface="Calibri" panose="020F0502020204030204" pitchFamily="34" charset="0"/>
                <a:cs typeface="Calibri" panose="020F0502020204030204" pitchFamily="34" charset="0"/>
              </a:rPr>
              <a:t>rotaxano</a:t>
            </a:r>
            <a:r>
              <a:rPr lang="it-IT" b="1" dirty="0">
                <a:solidFill>
                  <a:srgbClr val="D3F2CE"/>
                </a:solidFill>
                <a:latin typeface="Calibri" panose="020F0502020204030204" pitchFamily="34" charset="0"/>
                <a:ea typeface="Calibri" panose="020F0502020204030204" pitchFamily="34" charset="0"/>
                <a:cs typeface="Calibri" panose="020F0502020204030204" pitchFamily="34" charset="0"/>
              </a:rPr>
              <a:t>”.</a:t>
            </a:r>
          </a:p>
        </p:txBody>
      </p:sp>
      <p:pic>
        <p:nvPicPr>
          <p:cNvPr id="4" name="Immagine 3"/>
          <p:cNvPicPr>
            <a:picLocks noChangeAspect="1"/>
          </p:cNvPicPr>
          <p:nvPr/>
        </p:nvPicPr>
        <p:blipFill>
          <a:blip r:embed="rId2"/>
          <a:stretch>
            <a:fillRect/>
          </a:stretch>
        </p:blipFill>
        <p:spPr>
          <a:xfrm>
            <a:off x="7331892" y="1668334"/>
            <a:ext cx="4365114" cy="3139712"/>
          </a:xfrm>
          <a:prstGeom prst="rect">
            <a:avLst/>
          </a:prstGeom>
          <a:ln>
            <a:noFill/>
          </a:ln>
          <a:effectLst>
            <a:outerShdw blurRad="292100" dist="139700" dir="2700000" algn="tl" rotWithShape="0">
              <a:srgbClr val="333333">
                <a:alpha val="65000"/>
              </a:srgbClr>
            </a:outerShdw>
          </a:effectLst>
          <a:scene3d>
            <a:camera prst="isometricOffAxis2Left"/>
            <a:lightRig rig="threePt" dir="t"/>
          </a:scene3d>
        </p:spPr>
      </p:pic>
      <p:pic>
        <p:nvPicPr>
          <p:cNvPr id="5" name="Immagine 4"/>
          <p:cNvPicPr>
            <a:picLocks noChangeAspect="1"/>
          </p:cNvPicPr>
          <p:nvPr/>
        </p:nvPicPr>
        <p:blipFill>
          <a:blip r:embed="rId3"/>
          <a:stretch>
            <a:fillRect/>
          </a:stretch>
        </p:blipFill>
        <p:spPr>
          <a:xfrm>
            <a:off x="6517950" y="5571557"/>
            <a:ext cx="1828959" cy="1024217"/>
          </a:xfrm>
          <a:prstGeom prst="rect">
            <a:avLst/>
          </a:prstGeom>
          <a:ln>
            <a:noFill/>
          </a:ln>
          <a:effectLst>
            <a:outerShdw blurRad="292100" dist="139700" dir="2700000" algn="tl" rotWithShape="0">
              <a:srgbClr val="333333">
                <a:alpha val="65000"/>
              </a:srgbClr>
            </a:outerShdw>
          </a:effectLst>
        </p:spPr>
      </p:pic>
      <p:pic>
        <p:nvPicPr>
          <p:cNvPr id="6" name="Immagine 5"/>
          <p:cNvPicPr>
            <a:picLocks noChangeAspect="1"/>
          </p:cNvPicPr>
          <p:nvPr/>
        </p:nvPicPr>
        <p:blipFill>
          <a:blip r:embed="rId4"/>
          <a:stretch>
            <a:fillRect/>
          </a:stretch>
        </p:blipFill>
        <p:spPr>
          <a:xfrm>
            <a:off x="8685321" y="5641441"/>
            <a:ext cx="3011685" cy="85351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72257099"/>
      </p:ext>
    </p:extLst>
  </p:cSld>
  <p:clrMapOvr>
    <a:masterClrMapping/>
  </p:clrMapOvr>
  <mc:AlternateContent xmlns:mc="http://schemas.openxmlformats.org/markup-compatibility/2006" xmlns:p14="http://schemas.microsoft.com/office/powerpoint/2010/main">
    <mc:Choice Requires="p14">
      <p:transition spd="slow" p14:dur="39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900" decel="100000" fill="hold"/>
                                        <p:tgtEl>
                                          <p:spTgt spid="3"/>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1000" fill="hold"/>
                                        <p:tgtEl>
                                          <p:spTgt spid="4"/>
                                        </p:tgtEl>
                                        <p:attrNameLst>
                                          <p:attrName>ppt_w</p:attrName>
                                        </p:attrNameLst>
                                      </p:cBhvr>
                                      <p:tavLst>
                                        <p:tav tm="0">
                                          <p:val>
                                            <p:fltVal val="0"/>
                                          </p:val>
                                        </p:tav>
                                        <p:tav tm="100000">
                                          <p:val>
                                            <p:strVal val="#ppt_w"/>
                                          </p:val>
                                        </p:tav>
                                      </p:tavLst>
                                    </p:anim>
                                    <p:anim calcmode="lin" valueType="num">
                                      <p:cBhvr>
                                        <p:cTn id="21" dur="1000" fill="hold"/>
                                        <p:tgtEl>
                                          <p:spTgt spid="4"/>
                                        </p:tgtEl>
                                        <p:attrNameLst>
                                          <p:attrName>ppt_h</p:attrName>
                                        </p:attrNameLst>
                                      </p:cBhvr>
                                      <p:tavLst>
                                        <p:tav tm="0">
                                          <p:val>
                                            <p:fltVal val="0"/>
                                          </p:val>
                                        </p:tav>
                                        <p:tav tm="100000">
                                          <p:val>
                                            <p:strVal val="#ppt_h"/>
                                          </p:val>
                                        </p:tav>
                                      </p:tavLst>
                                    </p:anim>
                                    <p:anim calcmode="lin" valueType="num">
                                      <p:cBhvr>
                                        <p:cTn id="22" dur="1000" fill="hold"/>
                                        <p:tgtEl>
                                          <p:spTgt spid="4"/>
                                        </p:tgtEl>
                                        <p:attrNameLst>
                                          <p:attrName>style.rotation</p:attrName>
                                        </p:attrNameLst>
                                      </p:cBhvr>
                                      <p:tavLst>
                                        <p:tav tm="0">
                                          <p:val>
                                            <p:fltVal val="90"/>
                                          </p:val>
                                        </p:tav>
                                        <p:tav tm="100000">
                                          <p:val>
                                            <p:fltVal val="0"/>
                                          </p:val>
                                        </p:tav>
                                      </p:tavLst>
                                    </p:anim>
                                    <p:animEffect transition="in" filter="fade">
                                      <p:cBhvr>
                                        <p:cTn id="23" dur="10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9"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additive="base">
                                        <p:cTn id="28" dur="1000" fill="hold"/>
                                        <p:tgtEl>
                                          <p:spTgt spid="5"/>
                                        </p:tgtEl>
                                        <p:attrNameLst>
                                          <p:attrName>ppt_x</p:attrName>
                                        </p:attrNameLst>
                                      </p:cBhvr>
                                      <p:tavLst>
                                        <p:tav tm="0">
                                          <p:val>
                                            <p:strVal val="0-#ppt_w/2"/>
                                          </p:val>
                                        </p:tav>
                                        <p:tav tm="100000">
                                          <p:val>
                                            <p:strVal val="#ppt_x"/>
                                          </p:val>
                                        </p:tav>
                                      </p:tavLst>
                                    </p:anim>
                                    <p:anim calcmode="lin" valueType="num">
                                      <p:cBhvr additive="base">
                                        <p:cTn id="29" dur="1000" fill="hold"/>
                                        <p:tgtEl>
                                          <p:spTgt spid="5"/>
                                        </p:tgtEl>
                                        <p:attrNameLst>
                                          <p:attrName>ppt_y</p:attrName>
                                        </p:attrNameLst>
                                      </p:cBhvr>
                                      <p:tavLst>
                                        <p:tav tm="0">
                                          <p:val>
                                            <p:strVal val="0-#ppt_h/2"/>
                                          </p:val>
                                        </p:tav>
                                        <p:tav tm="100000">
                                          <p:val>
                                            <p:strVal val="#ppt_y"/>
                                          </p:val>
                                        </p:tav>
                                      </p:tavLst>
                                    </p:anim>
                                  </p:childTnLst>
                                </p:cTn>
                              </p:par>
                              <p:par>
                                <p:cTn id="30" presetID="2" presetClass="entr" presetSubtype="3" fill="hold" nodeType="with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additive="base">
                                        <p:cTn id="32" dur="1000" fill="hold"/>
                                        <p:tgtEl>
                                          <p:spTgt spid="6"/>
                                        </p:tgtEl>
                                        <p:attrNameLst>
                                          <p:attrName>ppt_x</p:attrName>
                                        </p:attrNameLst>
                                      </p:cBhvr>
                                      <p:tavLst>
                                        <p:tav tm="0">
                                          <p:val>
                                            <p:strVal val="1+#ppt_w/2"/>
                                          </p:val>
                                        </p:tav>
                                        <p:tav tm="100000">
                                          <p:val>
                                            <p:strVal val="#ppt_x"/>
                                          </p:val>
                                        </p:tav>
                                      </p:tavLst>
                                    </p:anim>
                                    <p:anim calcmode="lin" valueType="num">
                                      <p:cBhvr additive="base">
                                        <p:cTn id="33"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7" name="Immagine 6"/>
          <p:cNvPicPr>
            <a:picLocks noChangeAspect="1"/>
          </p:cNvPicPr>
          <p:nvPr/>
        </p:nvPicPr>
        <p:blipFill>
          <a:blip r:embed="rId3"/>
          <a:stretch>
            <a:fillRect/>
          </a:stretch>
        </p:blipFill>
        <p:spPr>
          <a:xfrm>
            <a:off x="23445" y="4156049"/>
            <a:ext cx="4072940" cy="2701951"/>
          </a:xfrm>
          <a:prstGeom prst="rect">
            <a:avLst/>
          </a:prstGeom>
          <a:ln>
            <a:noFill/>
          </a:ln>
          <a:effectLst>
            <a:glow rad="127000">
              <a:schemeClr val="accent1">
                <a:alpha val="0"/>
              </a:schemeClr>
            </a:glow>
            <a:outerShdw blurRad="50800" dist="50800" dir="5400000" algn="ctr" rotWithShape="0">
              <a:srgbClr val="000000">
                <a:alpha val="0"/>
              </a:srgbClr>
            </a:outerShdw>
            <a:softEdge rad="203200"/>
          </a:effectLst>
        </p:spPr>
      </p:pic>
      <p:sp>
        <p:nvSpPr>
          <p:cNvPr id="2" name="Titolo 1"/>
          <p:cNvSpPr>
            <a:spLocks noGrp="1"/>
          </p:cNvSpPr>
          <p:nvPr>
            <p:ph type="title"/>
          </p:nvPr>
        </p:nvSpPr>
        <p:spPr>
          <a:xfrm>
            <a:off x="0" y="156257"/>
            <a:ext cx="12192000" cy="1690688"/>
          </a:xfrm>
        </p:spPr>
        <p:txBody>
          <a:bodyPr>
            <a:normAutofit fontScale="90000"/>
          </a:bodyPr>
          <a:lstStyle/>
          <a:p>
            <a:pPr algn="ctr"/>
            <a:r>
              <a:rPr lang="it-IT" dirty="0">
                <a:latin typeface="Bauhaus 93" panose="04030905020B02020C02" pitchFamily="82" charset="0"/>
              </a:rPr>
              <a:t>Dal </a:t>
            </a:r>
            <a:r>
              <a:rPr lang="it-IT" dirty="0" err="1">
                <a:latin typeface="Bauhaus 93" panose="04030905020B02020C02" pitchFamily="82" charset="0"/>
              </a:rPr>
              <a:t>rotaxano</a:t>
            </a:r>
            <a:r>
              <a:rPr lang="it-IT" dirty="0">
                <a:latin typeface="Bauhaus 93" panose="04030905020B02020C02" pitchFamily="82" charset="0"/>
              </a:rPr>
              <a:t> all’ascensore molecolare e il dinamismo dell’opera «la città che sale»</a:t>
            </a:r>
            <a:br>
              <a:rPr lang="it-IT" dirty="0">
                <a:latin typeface="Bauhaus 93" panose="04030905020B02020C02" pitchFamily="82" charset="0"/>
              </a:rPr>
            </a:br>
            <a:endParaRPr lang="it-IT" dirty="0">
              <a:latin typeface="Bauhaus 93" panose="04030905020B02020C02" pitchFamily="82" charset="0"/>
            </a:endParaRPr>
          </a:p>
        </p:txBody>
      </p:sp>
      <p:sp>
        <p:nvSpPr>
          <p:cNvPr id="3" name="Rettangolo 2"/>
          <p:cNvSpPr/>
          <p:nvPr/>
        </p:nvSpPr>
        <p:spPr>
          <a:xfrm>
            <a:off x="712762" y="1560414"/>
            <a:ext cx="10766474" cy="923330"/>
          </a:xfrm>
          <a:prstGeom prst="rect">
            <a:avLst/>
          </a:prstGeom>
          <a:gradFill flip="none" rotWithShape="1">
            <a:gsLst>
              <a:gs pos="0">
                <a:srgbClr val="1191C8">
                  <a:alpha val="0"/>
                </a:srgbClr>
              </a:gs>
              <a:gs pos="55000">
                <a:schemeClr val="accent4">
                  <a:lumMod val="0"/>
                  <a:lumOff val="100000"/>
                </a:schemeClr>
              </a:gs>
              <a:gs pos="100000">
                <a:srgbClr val="EDD1A8"/>
              </a:gs>
            </a:gsLst>
            <a:path path="circle">
              <a:fillToRect t="100000" r="100000"/>
            </a:path>
            <a:tileRect l="-100000" b="-100000"/>
          </a:gradFill>
        </p:spPr>
        <p:txBody>
          <a:bodyPr wrap="square">
            <a:spAutoFit/>
          </a:bodyPr>
          <a:lstStyle/>
          <a:p>
            <a:pPr algn="ctr"/>
            <a:r>
              <a:rPr lang="it-IT" b="1" dirty="0">
                <a:latin typeface="Calibri" panose="020F0502020204030204" pitchFamily="34" charset="0"/>
                <a:ea typeface="Calibri" panose="020F0502020204030204" pitchFamily="34" charset="0"/>
                <a:cs typeface="Calibri" panose="020F0502020204030204" pitchFamily="34" charset="0"/>
              </a:rPr>
              <a:t>Estendendo la lunghezza del filo e funzionalizzandolo opportunamente in determinate posizioni, si possono creare delle stazioni: su questi siti, le interazioni chimico fisiche tra la parte di catena e l’anello sono più forti che altrove, e l’anello si trova a passare più tempo lì, piuttosto che sul resto della catena</a:t>
            </a:r>
          </a:p>
        </p:txBody>
      </p:sp>
      <p:sp>
        <p:nvSpPr>
          <p:cNvPr id="4" name="Rettangolo 3"/>
          <p:cNvSpPr/>
          <p:nvPr/>
        </p:nvSpPr>
        <p:spPr>
          <a:xfrm>
            <a:off x="1388012" y="3042557"/>
            <a:ext cx="9415975" cy="923330"/>
          </a:xfrm>
          <a:prstGeom prst="rect">
            <a:avLst/>
          </a:prstGeom>
          <a:gradFill>
            <a:gsLst>
              <a:gs pos="0">
                <a:srgbClr val="1191C8">
                  <a:alpha val="0"/>
                </a:srgbClr>
              </a:gs>
              <a:gs pos="55000">
                <a:schemeClr val="accent4">
                  <a:lumMod val="0"/>
                  <a:lumOff val="100000"/>
                </a:schemeClr>
              </a:gs>
              <a:gs pos="100000">
                <a:srgbClr val="EDD1A8"/>
              </a:gs>
            </a:gsLst>
            <a:path path="circle">
              <a:fillToRect t="100000" r="100000"/>
            </a:path>
          </a:gradFill>
        </p:spPr>
        <p:txBody>
          <a:bodyPr wrap="square">
            <a:spAutoFit/>
          </a:bodyPr>
          <a:lstStyle/>
          <a:p>
            <a:pPr lvl="0" algn="ctr"/>
            <a:r>
              <a:rPr lang="it-IT" b="1" dirty="0">
                <a:solidFill>
                  <a:prstClr val="black"/>
                </a:solidFill>
                <a:cs typeface="Times New Roman" panose="02020603050405020304" pitchFamily="18" charset="0"/>
              </a:rPr>
              <a:t>Esattamente come se si trattasse di una stazione, possono anche salire dei passeggeri: con un’opportuna reazione chimica è possibile attaccare dei gruppi all’anello, con il risultato di cambiare l’entità delle </a:t>
            </a:r>
            <a:r>
              <a:rPr lang="it-IT" b="1" dirty="0">
                <a:cs typeface="Times New Roman" panose="02020603050405020304" pitchFamily="18" charset="0"/>
              </a:rPr>
              <a:t>interazioni</a:t>
            </a:r>
            <a:r>
              <a:rPr lang="it-IT" b="1" dirty="0">
                <a:solidFill>
                  <a:prstClr val="black"/>
                </a:solidFill>
                <a:cs typeface="Times New Roman" panose="02020603050405020304" pitchFamily="18" charset="0"/>
              </a:rPr>
              <a:t> tra l’anello stesso e il pezzo di catena su cui sostava. </a:t>
            </a:r>
          </a:p>
        </p:txBody>
      </p:sp>
      <p:sp>
        <p:nvSpPr>
          <p:cNvPr id="5" name="Rettangolo 4"/>
          <p:cNvSpPr/>
          <p:nvPr/>
        </p:nvSpPr>
        <p:spPr>
          <a:xfrm>
            <a:off x="4888523" y="4806378"/>
            <a:ext cx="6590713" cy="1754326"/>
          </a:xfrm>
          <a:prstGeom prst="rect">
            <a:avLst/>
          </a:prstGeom>
          <a:gradFill>
            <a:gsLst>
              <a:gs pos="0">
                <a:srgbClr val="1191C8">
                  <a:alpha val="0"/>
                </a:srgbClr>
              </a:gs>
              <a:gs pos="55000">
                <a:schemeClr val="accent4">
                  <a:lumMod val="0"/>
                  <a:lumOff val="100000"/>
                </a:schemeClr>
              </a:gs>
              <a:gs pos="100000">
                <a:srgbClr val="EDD1A8"/>
              </a:gs>
            </a:gsLst>
            <a:path path="circle">
              <a:fillToRect t="100000" r="100000"/>
            </a:path>
          </a:gradFill>
        </p:spPr>
        <p:txBody>
          <a:bodyPr wrap="square">
            <a:spAutoFit/>
          </a:bodyPr>
          <a:lstStyle/>
          <a:p>
            <a:pPr algn="just"/>
            <a:r>
              <a:rPr lang="it-IT" b="1" dirty="0">
                <a:solidFill>
                  <a:prstClr val="black"/>
                </a:solidFill>
                <a:cs typeface="Times New Roman" panose="02020603050405020304" pitchFamily="18" charset="0"/>
              </a:rPr>
              <a:t>A questo punto, l’anello tende a muoversi fino a quando non trova nuovamente una parte di catena con cui riesce a interagire. Qui, con una seconda reazione, l’anello può essere riportato alla composizione originaria, eliminando i gruppi originariamente attaccati all’anello; i passeggeri possono scendere e il ciclo riparte. Quindi l’ascensore molecolare è il primo prototipo di macchina.</a:t>
            </a:r>
          </a:p>
        </p:txBody>
      </p:sp>
    </p:spTree>
    <p:extLst>
      <p:ext uri="{BB962C8B-B14F-4D97-AF65-F5344CB8AC3E}">
        <p14:creationId xmlns:p14="http://schemas.microsoft.com/office/powerpoint/2010/main" val="2269830603"/>
      </p:ext>
    </p:extLst>
  </p:cSld>
  <p:clrMapOvr>
    <a:masterClrMapping/>
  </p:clrMapOvr>
  <mc:AlternateContent xmlns:mc="http://schemas.openxmlformats.org/markup-compatibility/2006" xmlns:p14="http://schemas.microsoft.com/office/powerpoint/2010/main">
    <mc:Choice Requires="p14">
      <p:transition spd="slow" p14:dur="2500">
        <p:checker dir="vert"/>
      </p:transition>
    </mc:Choice>
    <mc:Fallback xmlns="">
      <p:transition spd="slow">
        <p:checke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52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anim calcmode="lin" valueType="num">
                                      <p:cBhvr>
                                        <p:cTn id="15" dur="500" fill="hold"/>
                                        <p:tgtEl>
                                          <p:spTgt spid="3"/>
                                        </p:tgtEl>
                                        <p:attrNameLst>
                                          <p:attrName>ppt_x</p:attrName>
                                        </p:attrNameLst>
                                      </p:cBhvr>
                                      <p:tavLst>
                                        <p:tav tm="0">
                                          <p:val>
                                            <p:fltVal val="0.5"/>
                                          </p:val>
                                        </p:tav>
                                        <p:tav tm="100000">
                                          <p:val>
                                            <p:strVal val="#ppt_x"/>
                                          </p:val>
                                        </p:tav>
                                      </p:tavLst>
                                    </p:anim>
                                    <p:anim calcmode="lin" valueType="num">
                                      <p:cBhvr>
                                        <p:cTn id="16" dur="500" fill="hold"/>
                                        <p:tgtEl>
                                          <p:spTgt spid="3"/>
                                        </p:tgtEl>
                                        <p:attrNameLst>
                                          <p:attrName>ppt_y</p:attrName>
                                        </p:attrNameLst>
                                      </p:cBhvr>
                                      <p:tavLst>
                                        <p:tav tm="0">
                                          <p:val>
                                            <p:fltVal val="0.5"/>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randombar(horizontal)">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barn(inVertical)">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26"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down)">
                                      <p:cBhvr>
                                        <p:cTn id="31" dur="580">
                                          <p:stCondLst>
                                            <p:cond delay="0"/>
                                          </p:stCondLst>
                                        </p:cTn>
                                        <p:tgtEl>
                                          <p:spTgt spid="7"/>
                                        </p:tgtEl>
                                      </p:cBhvr>
                                    </p:animEffect>
                                    <p:anim calcmode="lin" valueType="num">
                                      <p:cBhvr>
                                        <p:cTn id="32"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37" dur="26">
                                          <p:stCondLst>
                                            <p:cond delay="650"/>
                                          </p:stCondLst>
                                        </p:cTn>
                                        <p:tgtEl>
                                          <p:spTgt spid="7"/>
                                        </p:tgtEl>
                                      </p:cBhvr>
                                      <p:to x="100000" y="60000"/>
                                    </p:animScale>
                                    <p:animScale>
                                      <p:cBhvr>
                                        <p:cTn id="38" dur="166" decel="50000">
                                          <p:stCondLst>
                                            <p:cond delay="676"/>
                                          </p:stCondLst>
                                        </p:cTn>
                                        <p:tgtEl>
                                          <p:spTgt spid="7"/>
                                        </p:tgtEl>
                                      </p:cBhvr>
                                      <p:to x="100000" y="100000"/>
                                    </p:animScale>
                                    <p:animScale>
                                      <p:cBhvr>
                                        <p:cTn id="39" dur="26">
                                          <p:stCondLst>
                                            <p:cond delay="1312"/>
                                          </p:stCondLst>
                                        </p:cTn>
                                        <p:tgtEl>
                                          <p:spTgt spid="7"/>
                                        </p:tgtEl>
                                      </p:cBhvr>
                                      <p:to x="100000" y="80000"/>
                                    </p:animScale>
                                    <p:animScale>
                                      <p:cBhvr>
                                        <p:cTn id="40" dur="166" decel="50000">
                                          <p:stCondLst>
                                            <p:cond delay="1338"/>
                                          </p:stCondLst>
                                        </p:cTn>
                                        <p:tgtEl>
                                          <p:spTgt spid="7"/>
                                        </p:tgtEl>
                                      </p:cBhvr>
                                      <p:to x="100000" y="100000"/>
                                    </p:animScale>
                                    <p:animScale>
                                      <p:cBhvr>
                                        <p:cTn id="41" dur="26">
                                          <p:stCondLst>
                                            <p:cond delay="1642"/>
                                          </p:stCondLst>
                                        </p:cTn>
                                        <p:tgtEl>
                                          <p:spTgt spid="7"/>
                                        </p:tgtEl>
                                      </p:cBhvr>
                                      <p:to x="100000" y="90000"/>
                                    </p:animScale>
                                    <p:animScale>
                                      <p:cBhvr>
                                        <p:cTn id="42" dur="166" decel="50000">
                                          <p:stCondLst>
                                            <p:cond delay="1668"/>
                                          </p:stCondLst>
                                        </p:cTn>
                                        <p:tgtEl>
                                          <p:spTgt spid="7"/>
                                        </p:tgtEl>
                                      </p:cBhvr>
                                      <p:to x="100000" y="100000"/>
                                    </p:animScale>
                                    <p:animScale>
                                      <p:cBhvr>
                                        <p:cTn id="43" dur="26">
                                          <p:stCondLst>
                                            <p:cond delay="1808"/>
                                          </p:stCondLst>
                                        </p:cTn>
                                        <p:tgtEl>
                                          <p:spTgt spid="7"/>
                                        </p:tgtEl>
                                      </p:cBhvr>
                                      <p:to x="100000" y="95000"/>
                                    </p:animScale>
                                    <p:animScale>
                                      <p:cBhvr>
                                        <p:cTn id="44"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 name="Rectangle 56">
            <a:extLst>
              <a:ext uri="{FF2B5EF4-FFF2-40B4-BE49-F238E27FC236}">
                <a16:creationId xmlns:a16="http://schemas.microsoft.com/office/drawing/2014/main" id="{0EFD753D-6A49-46DD-9E82-AA6E2C62B4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Rectangle 58">
            <a:extLst>
              <a:ext uri="{FF2B5EF4-FFF2-40B4-BE49-F238E27FC236}">
                <a16:creationId xmlns:a16="http://schemas.microsoft.com/office/drawing/2014/main" id="{138A5824-1F4A-4EE7-BC13-5BB48FC080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044" y="321732"/>
            <a:ext cx="4568741" cy="6192603"/>
          </a:xfrm>
          <a:prstGeom prst="rect">
            <a:avLst/>
          </a:prstGeom>
          <a:solidFill>
            <a:srgbClr val="3336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olo 1">
            <a:extLst>
              <a:ext uri="{FF2B5EF4-FFF2-40B4-BE49-F238E27FC236}">
                <a16:creationId xmlns:a16="http://schemas.microsoft.com/office/drawing/2014/main" id="{4BFDD69D-B72A-432D-F74D-F87B7C868248}"/>
              </a:ext>
            </a:extLst>
          </p:cNvPr>
          <p:cNvSpPr>
            <a:spLocks noGrp="1"/>
          </p:cNvSpPr>
          <p:nvPr>
            <p:ph type="title"/>
          </p:nvPr>
        </p:nvSpPr>
        <p:spPr>
          <a:xfrm>
            <a:off x="798257" y="637523"/>
            <a:ext cx="3608896" cy="1690993"/>
          </a:xfrm>
          <a:prstGeom prst="ellipse">
            <a:avLst/>
          </a:prstGeom>
        </p:spPr>
        <p:txBody>
          <a:bodyPr vert="horz" lIns="91440" tIns="45720" rIns="91440" bIns="45720" rtlCol="0" anchor="b">
            <a:normAutofit/>
          </a:bodyPr>
          <a:lstStyle/>
          <a:p>
            <a:pPr algn="ctr"/>
            <a:r>
              <a:rPr lang="en-US" sz="3600" kern="1200" dirty="0" err="1">
                <a:solidFill>
                  <a:srgbClr val="FFFFFF"/>
                </a:solidFill>
                <a:latin typeface="Bauhaus 93" panose="04030905020B02020C02" pitchFamily="82" charset="0"/>
              </a:rPr>
              <a:t>Macchine</a:t>
            </a:r>
            <a:r>
              <a:rPr lang="en-US" sz="3600" kern="1200" dirty="0">
                <a:solidFill>
                  <a:srgbClr val="FFFFFF"/>
                </a:solidFill>
                <a:latin typeface="Bauhaus 93" panose="04030905020B02020C02" pitchFamily="82" charset="0"/>
              </a:rPr>
              <a:t> </a:t>
            </a:r>
            <a:r>
              <a:rPr lang="en-US" sz="3600" kern="1200" dirty="0" err="1">
                <a:solidFill>
                  <a:srgbClr val="FFFFFF"/>
                </a:solidFill>
                <a:latin typeface="Bauhaus 93" panose="04030905020B02020C02" pitchFamily="82" charset="0"/>
              </a:rPr>
              <a:t>molecolari</a:t>
            </a:r>
            <a:endParaRPr lang="en-US" sz="3600" kern="1200" dirty="0">
              <a:solidFill>
                <a:srgbClr val="FFFFFF"/>
              </a:solidFill>
              <a:latin typeface="Bauhaus 93" panose="04030905020B02020C02" pitchFamily="82" charset="0"/>
            </a:endParaRPr>
          </a:p>
        </p:txBody>
      </p:sp>
      <p:pic>
        <p:nvPicPr>
          <p:cNvPr id="24" name="Segnaposto contenuto 23">
            <a:extLst>
              <a:ext uri="{FF2B5EF4-FFF2-40B4-BE49-F238E27FC236}">
                <a16:creationId xmlns:a16="http://schemas.microsoft.com/office/drawing/2014/main" id="{E8A545F9-4FFB-51F3-1C37-BA1CC5A35075}"/>
              </a:ext>
            </a:extLst>
          </p:cNvPr>
          <p:cNvPicPr>
            <a:picLocks noChangeAspect="1"/>
          </p:cNvPicPr>
          <p:nvPr/>
        </p:nvPicPr>
        <p:blipFill>
          <a:blip r:embed="rId2"/>
          <a:stretch>
            <a:fillRect/>
          </a:stretch>
        </p:blipFill>
        <p:spPr>
          <a:xfrm>
            <a:off x="8689361" y="4354049"/>
            <a:ext cx="3211039" cy="1815353"/>
          </a:xfrm>
          <a:prstGeom prst="rect">
            <a:avLst/>
          </a:prstGeom>
        </p:spPr>
      </p:pic>
      <p:pic>
        <p:nvPicPr>
          <p:cNvPr id="13" name="Segnaposto contenuto 12">
            <a:extLst>
              <a:ext uri="{FF2B5EF4-FFF2-40B4-BE49-F238E27FC236}">
                <a16:creationId xmlns:a16="http://schemas.microsoft.com/office/drawing/2014/main" id="{8322494E-DFE9-EBFB-1CEC-1ED559D8CF57}"/>
              </a:ext>
            </a:extLst>
          </p:cNvPr>
          <p:cNvPicPr>
            <a:picLocks noGrp="1" noChangeAspect="1"/>
          </p:cNvPicPr>
          <p:nvPr>
            <p:ph sz="half" idx="2"/>
          </p:nvPr>
        </p:nvPicPr>
        <p:blipFill rotWithShape="1">
          <a:blip r:embed="rId3"/>
          <a:srcRect b="12682"/>
          <a:stretch/>
        </p:blipFill>
        <p:spPr>
          <a:xfrm>
            <a:off x="8759377" y="325905"/>
            <a:ext cx="3043915" cy="1853874"/>
          </a:xfrm>
          <a:prstGeom prst="rect">
            <a:avLst/>
          </a:prstGeom>
        </p:spPr>
      </p:pic>
      <p:pic>
        <p:nvPicPr>
          <p:cNvPr id="31" name="Segnaposto contenuto 30" descr="Immagine che contiene fiore, pianta&#10;&#10;Descrizione generata automaticamente">
            <a:extLst>
              <a:ext uri="{FF2B5EF4-FFF2-40B4-BE49-F238E27FC236}">
                <a16:creationId xmlns:a16="http://schemas.microsoft.com/office/drawing/2014/main" id="{815A0919-BA49-AE18-C654-B2A244F7A551}"/>
              </a:ext>
            </a:extLst>
          </p:cNvPr>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798513" y="2744374"/>
            <a:ext cx="3608387" cy="3137727"/>
          </a:xfrm>
        </p:spPr>
      </p:pic>
      <p:pic>
        <p:nvPicPr>
          <p:cNvPr id="23" name="Immagine 22" descr="Immagine che contiene testo, clipart&#10;&#10;Descrizione generata automaticamente">
            <a:extLst>
              <a:ext uri="{FF2B5EF4-FFF2-40B4-BE49-F238E27FC236}">
                <a16:creationId xmlns:a16="http://schemas.microsoft.com/office/drawing/2014/main" id="{185D3166-BB06-B2CA-134A-6F4AB86272E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55081" y="2615957"/>
            <a:ext cx="3219976" cy="1626087"/>
          </a:xfrm>
          <a:prstGeom prst="rect">
            <a:avLst/>
          </a:prstGeom>
        </p:spPr>
      </p:pic>
      <p:pic>
        <p:nvPicPr>
          <p:cNvPr id="20" name="Segnaposto contenuto 19" descr="Immagine che contiene interno, accessorio, verdura&#10;&#10;Descrizione generata automaticamente">
            <a:extLst>
              <a:ext uri="{FF2B5EF4-FFF2-40B4-BE49-F238E27FC236}">
                <a16:creationId xmlns:a16="http://schemas.microsoft.com/office/drawing/2014/main" id="{B5A28B74-FAB9-505A-F482-F3022EBCE6F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36312" y="2503952"/>
            <a:ext cx="2517138" cy="1850097"/>
          </a:xfrm>
          <a:prstGeom prst="rect">
            <a:avLst/>
          </a:prstGeom>
        </p:spPr>
      </p:pic>
      <p:pic>
        <p:nvPicPr>
          <p:cNvPr id="27" name="Immagine 26">
            <a:extLst>
              <a:ext uri="{FF2B5EF4-FFF2-40B4-BE49-F238E27FC236}">
                <a16:creationId xmlns:a16="http://schemas.microsoft.com/office/drawing/2014/main" id="{C7928053-0378-1212-FCC0-0E14A08B1B3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69009" y="4644984"/>
            <a:ext cx="2800525" cy="1869351"/>
          </a:xfrm>
          <a:prstGeom prst="rect">
            <a:avLst/>
          </a:prstGeom>
        </p:spPr>
      </p:pic>
      <p:pic>
        <p:nvPicPr>
          <p:cNvPr id="7" name="Immagine 6">
            <a:extLst>
              <a:ext uri="{FF2B5EF4-FFF2-40B4-BE49-F238E27FC236}">
                <a16:creationId xmlns:a16="http://schemas.microsoft.com/office/drawing/2014/main" id="{CA4C76CA-54B2-78B4-B2EC-23D324357B42}"/>
              </a:ext>
            </a:extLst>
          </p:cNvPr>
          <p:cNvPicPr>
            <a:picLocks noChangeAspect="1"/>
          </p:cNvPicPr>
          <p:nvPr/>
        </p:nvPicPr>
        <p:blipFill rotWithShape="1">
          <a:blip r:embed="rId8"/>
          <a:srcRect t="4184" r="2" b="2"/>
          <a:stretch/>
        </p:blipFill>
        <p:spPr>
          <a:xfrm>
            <a:off x="4012165" y="262266"/>
            <a:ext cx="1746402" cy="2138443"/>
          </a:xfrm>
          <a:prstGeom prst="rect">
            <a:avLst/>
          </a:prstGeom>
        </p:spPr>
      </p:pic>
      <p:sp>
        <p:nvSpPr>
          <p:cNvPr id="32" name="CasellaDiTesto 31">
            <a:extLst>
              <a:ext uri="{FF2B5EF4-FFF2-40B4-BE49-F238E27FC236}">
                <a16:creationId xmlns:a16="http://schemas.microsoft.com/office/drawing/2014/main" id="{853D1B18-3AE1-E54C-8A41-C011F7279C02}"/>
              </a:ext>
            </a:extLst>
          </p:cNvPr>
          <p:cNvSpPr txBox="1"/>
          <p:nvPr/>
        </p:nvSpPr>
        <p:spPr>
          <a:xfrm>
            <a:off x="5975671" y="419801"/>
            <a:ext cx="2394998" cy="1754326"/>
          </a:xfrm>
          <a:prstGeom prst="rect">
            <a:avLst/>
          </a:prstGeom>
          <a:noFill/>
        </p:spPr>
        <p:txBody>
          <a:bodyPr wrap="square" rtlCol="0">
            <a:spAutoFit/>
          </a:bodyPr>
          <a:lstStyle/>
          <a:p>
            <a:pPr algn="ctr">
              <a:spcBef>
                <a:spcPct val="0"/>
              </a:spcBef>
              <a:buFontTx/>
              <a:buNone/>
            </a:pPr>
            <a:r>
              <a:rPr lang="it-IT" altLang="it-IT" sz="1800" b="1" i="1" dirty="0">
                <a:latin typeface="Calibri" panose="020F0502020204030204" pitchFamily="34" charset="0"/>
                <a:ea typeface="Calibri" panose="020F0502020204030204" pitchFamily="34" charset="0"/>
                <a:cs typeface="Calibri" panose="020F0502020204030204" pitchFamily="34" charset="0"/>
              </a:rPr>
              <a:t>«I principi della fisica, a quanto ne so, non negano la possibilità di manipolare la materia atomo per atomo»</a:t>
            </a:r>
          </a:p>
          <a:p>
            <a:pPr algn="ctr">
              <a:spcBef>
                <a:spcPct val="0"/>
              </a:spcBef>
              <a:buFontTx/>
              <a:buNone/>
            </a:pPr>
            <a:r>
              <a:rPr lang="it-IT" altLang="it-IT" sz="1800" b="1" i="1" dirty="0">
                <a:latin typeface="Calibri" panose="020F0502020204030204" pitchFamily="34" charset="0"/>
                <a:ea typeface="Calibri" panose="020F0502020204030204" pitchFamily="34" charset="0"/>
                <a:cs typeface="Calibri" panose="020F0502020204030204" pitchFamily="34" charset="0"/>
              </a:rPr>
              <a:t>Feynman 1959</a:t>
            </a:r>
          </a:p>
        </p:txBody>
      </p:sp>
    </p:spTree>
    <p:extLst>
      <p:ext uri="{BB962C8B-B14F-4D97-AF65-F5344CB8AC3E}">
        <p14:creationId xmlns:p14="http://schemas.microsoft.com/office/powerpoint/2010/main" val="1047726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ipe(down)">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anim calcmode="lin" valueType="num">
                                      <p:cBhvr>
                                        <p:cTn id="23" dur="1000" fill="hold"/>
                                        <p:tgtEl>
                                          <p:spTgt spid="32"/>
                                        </p:tgtEl>
                                        <p:attrNameLst>
                                          <p:attrName>ppt_w</p:attrName>
                                        </p:attrNameLst>
                                      </p:cBhvr>
                                      <p:tavLst>
                                        <p:tav tm="0">
                                          <p:val>
                                            <p:fltVal val="0"/>
                                          </p:val>
                                        </p:tav>
                                        <p:tav tm="100000">
                                          <p:val>
                                            <p:strVal val="#ppt_w"/>
                                          </p:val>
                                        </p:tav>
                                      </p:tavLst>
                                    </p:anim>
                                    <p:anim calcmode="lin" valueType="num">
                                      <p:cBhvr>
                                        <p:cTn id="24" dur="1000" fill="hold"/>
                                        <p:tgtEl>
                                          <p:spTgt spid="32"/>
                                        </p:tgtEl>
                                        <p:attrNameLst>
                                          <p:attrName>ppt_h</p:attrName>
                                        </p:attrNameLst>
                                      </p:cBhvr>
                                      <p:tavLst>
                                        <p:tav tm="0">
                                          <p:val>
                                            <p:fltVal val="0"/>
                                          </p:val>
                                        </p:tav>
                                        <p:tav tm="100000">
                                          <p:val>
                                            <p:strVal val="#ppt_h"/>
                                          </p:val>
                                        </p:tav>
                                      </p:tavLst>
                                    </p:anim>
                                    <p:animEffect transition="in" filter="fade">
                                      <p:cBhvr>
                                        <p:cTn id="25" dur="1000"/>
                                        <p:tgtEl>
                                          <p:spTgt spid="32"/>
                                        </p:tgtEl>
                                      </p:cBhvr>
                                    </p:animEffect>
                                  </p:childTnLst>
                                </p:cTn>
                              </p:par>
                              <p:par>
                                <p:cTn id="26" presetID="2" presetClass="entr" presetSubtype="9" fill="hold" nodeType="withEffect">
                                  <p:stCondLst>
                                    <p:cond delay="0"/>
                                  </p:stCondLst>
                                  <p:childTnLst>
                                    <p:set>
                                      <p:cBhvr>
                                        <p:cTn id="27" dur="1" fill="hold">
                                          <p:stCondLst>
                                            <p:cond delay="0"/>
                                          </p:stCondLst>
                                        </p:cTn>
                                        <p:tgtEl>
                                          <p:spTgt spid="23"/>
                                        </p:tgtEl>
                                        <p:attrNameLst>
                                          <p:attrName>style.visibility</p:attrName>
                                        </p:attrNameLst>
                                      </p:cBhvr>
                                      <p:to>
                                        <p:strVal val="visible"/>
                                      </p:to>
                                    </p:set>
                                    <p:anim calcmode="lin" valueType="num">
                                      <p:cBhvr additive="base">
                                        <p:cTn id="28" dur="1000" fill="hold"/>
                                        <p:tgtEl>
                                          <p:spTgt spid="23"/>
                                        </p:tgtEl>
                                        <p:attrNameLst>
                                          <p:attrName>ppt_x</p:attrName>
                                        </p:attrNameLst>
                                      </p:cBhvr>
                                      <p:tavLst>
                                        <p:tav tm="0">
                                          <p:val>
                                            <p:strVal val="0-#ppt_w/2"/>
                                          </p:val>
                                        </p:tav>
                                        <p:tav tm="100000">
                                          <p:val>
                                            <p:strVal val="#ppt_x"/>
                                          </p:val>
                                        </p:tav>
                                      </p:tavLst>
                                    </p:anim>
                                    <p:anim calcmode="lin" valueType="num">
                                      <p:cBhvr additive="base">
                                        <p:cTn id="29" dur="1000" fill="hold"/>
                                        <p:tgtEl>
                                          <p:spTgt spid="23"/>
                                        </p:tgtEl>
                                        <p:attrNameLst>
                                          <p:attrName>ppt_y</p:attrName>
                                        </p:attrNameLst>
                                      </p:cBhvr>
                                      <p:tavLst>
                                        <p:tav tm="0">
                                          <p:val>
                                            <p:strVal val="0-#ppt_h/2"/>
                                          </p:val>
                                        </p:tav>
                                        <p:tav tm="100000">
                                          <p:val>
                                            <p:strVal val="#ppt_y"/>
                                          </p:val>
                                        </p:tav>
                                      </p:tavLst>
                                    </p:anim>
                                  </p:childTnLst>
                                </p:cTn>
                              </p:par>
                              <p:par>
                                <p:cTn id="30" presetID="2" presetClass="entr" presetSubtype="3"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additive="base">
                                        <p:cTn id="32" dur="1000" fill="hold"/>
                                        <p:tgtEl>
                                          <p:spTgt spid="13"/>
                                        </p:tgtEl>
                                        <p:attrNameLst>
                                          <p:attrName>ppt_x</p:attrName>
                                        </p:attrNameLst>
                                      </p:cBhvr>
                                      <p:tavLst>
                                        <p:tav tm="0">
                                          <p:val>
                                            <p:strVal val="1+#ppt_w/2"/>
                                          </p:val>
                                        </p:tav>
                                        <p:tav tm="100000">
                                          <p:val>
                                            <p:strVal val="#ppt_x"/>
                                          </p:val>
                                        </p:tav>
                                      </p:tavLst>
                                    </p:anim>
                                    <p:anim calcmode="lin" valueType="num">
                                      <p:cBhvr additive="base">
                                        <p:cTn id="33" dur="1000" fill="hold"/>
                                        <p:tgtEl>
                                          <p:spTgt spid="13"/>
                                        </p:tgtEl>
                                        <p:attrNameLst>
                                          <p:attrName>ppt_y</p:attrName>
                                        </p:attrNameLst>
                                      </p:cBhvr>
                                      <p:tavLst>
                                        <p:tav tm="0">
                                          <p:val>
                                            <p:strVal val="0-#ppt_h/2"/>
                                          </p:val>
                                        </p:tav>
                                        <p:tav tm="100000">
                                          <p:val>
                                            <p:strVal val="#ppt_y"/>
                                          </p:val>
                                        </p:tav>
                                      </p:tavLst>
                                    </p:anim>
                                  </p:childTnLst>
                                </p:cTn>
                              </p:par>
                              <p:par>
                                <p:cTn id="34" presetID="2" presetClass="entr" presetSubtype="12" fill="hold" nodeType="withEffect">
                                  <p:stCondLst>
                                    <p:cond delay="0"/>
                                  </p:stCondLst>
                                  <p:childTnLst>
                                    <p:set>
                                      <p:cBhvr>
                                        <p:cTn id="35" dur="1" fill="hold">
                                          <p:stCondLst>
                                            <p:cond delay="0"/>
                                          </p:stCondLst>
                                        </p:cTn>
                                        <p:tgtEl>
                                          <p:spTgt spid="27"/>
                                        </p:tgtEl>
                                        <p:attrNameLst>
                                          <p:attrName>style.visibility</p:attrName>
                                        </p:attrNameLst>
                                      </p:cBhvr>
                                      <p:to>
                                        <p:strVal val="visible"/>
                                      </p:to>
                                    </p:set>
                                    <p:anim calcmode="lin" valueType="num">
                                      <p:cBhvr additive="base">
                                        <p:cTn id="36" dur="1000" fill="hold"/>
                                        <p:tgtEl>
                                          <p:spTgt spid="27"/>
                                        </p:tgtEl>
                                        <p:attrNameLst>
                                          <p:attrName>ppt_x</p:attrName>
                                        </p:attrNameLst>
                                      </p:cBhvr>
                                      <p:tavLst>
                                        <p:tav tm="0">
                                          <p:val>
                                            <p:strVal val="0-#ppt_w/2"/>
                                          </p:val>
                                        </p:tav>
                                        <p:tav tm="100000">
                                          <p:val>
                                            <p:strVal val="#ppt_x"/>
                                          </p:val>
                                        </p:tav>
                                      </p:tavLst>
                                    </p:anim>
                                    <p:anim calcmode="lin" valueType="num">
                                      <p:cBhvr additive="base">
                                        <p:cTn id="37" dur="1000" fill="hold"/>
                                        <p:tgtEl>
                                          <p:spTgt spid="27"/>
                                        </p:tgtEl>
                                        <p:attrNameLst>
                                          <p:attrName>ppt_y</p:attrName>
                                        </p:attrNameLst>
                                      </p:cBhvr>
                                      <p:tavLst>
                                        <p:tav tm="0">
                                          <p:val>
                                            <p:strVal val="1+#ppt_h/2"/>
                                          </p:val>
                                        </p:tav>
                                        <p:tav tm="100000">
                                          <p:val>
                                            <p:strVal val="#ppt_y"/>
                                          </p:val>
                                        </p:tav>
                                      </p:tavLst>
                                    </p:anim>
                                  </p:childTnLst>
                                </p:cTn>
                              </p:par>
                              <p:par>
                                <p:cTn id="38" presetID="2" presetClass="entr" presetSubtype="2" fill="hold" nodeType="with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additive="base">
                                        <p:cTn id="40" dur="1000" fill="hold"/>
                                        <p:tgtEl>
                                          <p:spTgt spid="20"/>
                                        </p:tgtEl>
                                        <p:attrNameLst>
                                          <p:attrName>ppt_x</p:attrName>
                                        </p:attrNameLst>
                                      </p:cBhvr>
                                      <p:tavLst>
                                        <p:tav tm="0">
                                          <p:val>
                                            <p:strVal val="1+#ppt_w/2"/>
                                          </p:val>
                                        </p:tav>
                                        <p:tav tm="100000">
                                          <p:val>
                                            <p:strVal val="#ppt_x"/>
                                          </p:val>
                                        </p:tav>
                                      </p:tavLst>
                                    </p:anim>
                                    <p:anim calcmode="lin" valueType="num">
                                      <p:cBhvr additive="base">
                                        <p:cTn id="41" dur="1000" fill="hold"/>
                                        <p:tgtEl>
                                          <p:spTgt spid="20"/>
                                        </p:tgtEl>
                                        <p:attrNameLst>
                                          <p:attrName>ppt_y</p:attrName>
                                        </p:attrNameLst>
                                      </p:cBhvr>
                                      <p:tavLst>
                                        <p:tav tm="0">
                                          <p:val>
                                            <p:strVal val="#ppt_y"/>
                                          </p:val>
                                        </p:tav>
                                        <p:tav tm="100000">
                                          <p:val>
                                            <p:strVal val="#ppt_y"/>
                                          </p:val>
                                        </p:tav>
                                      </p:tavLst>
                                    </p:anim>
                                  </p:childTnLst>
                                </p:cTn>
                              </p:par>
                              <p:par>
                                <p:cTn id="42" presetID="2" presetClass="entr" presetSubtype="6" fill="hold" nodeType="withEffect">
                                  <p:stCondLst>
                                    <p:cond delay="0"/>
                                  </p:stCondLst>
                                  <p:childTnLst>
                                    <p:set>
                                      <p:cBhvr>
                                        <p:cTn id="43" dur="1" fill="hold">
                                          <p:stCondLst>
                                            <p:cond delay="0"/>
                                          </p:stCondLst>
                                        </p:cTn>
                                        <p:tgtEl>
                                          <p:spTgt spid="24"/>
                                        </p:tgtEl>
                                        <p:attrNameLst>
                                          <p:attrName>style.visibility</p:attrName>
                                        </p:attrNameLst>
                                      </p:cBhvr>
                                      <p:to>
                                        <p:strVal val="visible"/>
                                      </p:to>
                                    </p:set>
                                    <p:anim calcmode="lin" valueType="num">
                                      <p:cBhvr additive="base">
                                        <p:cTn id="44" dur="1000" fill="hold"/>
                                        <p:tgtEl>
                                          <p:spTgt spid="24"/>
                                        </p:tgtEl>
                                        <p:attrNameLst>
                                          <p:attrName>ppt_x</p:attrName>
                                        </p:attrNameLst>
                                      </p:cBhvr>
                                      <p:tavLst>
                                        <p:tav tm="0">
                                          <p:val>
                                            <p:strVal val="1+#ppt_w/2"/>
                                          </p:val>
                                        </p:tav>
                                        <p:tav tm="100000">
                                          <p:val>
                                            <p:strVal val="#ppt_x"/>
                                          </p:val>
                                        </p:tav>
                                      </p:tavLst>
                                    </p:anim>
                                    <p:anim calcmode="lin" valueType="num">
                                      <p:cBhvr additive="base">
                                        <p:cTn id="45" dur="10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96000">
              <a:srgbClr val="7030A0"/>
            </a:gs>
            <a:gs pos="0">
              <a:srgbClr val="6DD99C"/>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0CB0343-D1FA-D1F2-5818-03D5C3E09E95}"/>
              </a:ext>
            </a:extLst>
          </p:cNvPr>
          <p:cNvSpPr>
            <a:spLocks noGrp="1"/>
          </p:cNvSpPr>
          <p:nvPr>
            <p:ph type="title"/>
          </p:nvPr>
        </p:nvSpPr>
        <p:spPr>
          <a:xfrm>
            <a:off x="801655" y="669933"/>
            <a:ext cx="10588690" cy="1295724"/>
          </a:xfrm>
        </p:spPr>
        <p:txBody>
          <a:bodyPr>
            <a:normAutofit fontScale="90000"/>
          </a:bodyPr>
          <a:lstStyle/>
          <a:p>
            <a:pPr algn="ctr"/>
            <a:r>
              <a:rPr lang="it-IT" sz="2700" dirty="0">
                <a:latin typeface="Bauhaus 93" panose="04030905020B02020C02" pitchFamily="82" charset="0"/>
              </a:rPr>
              <a:t>Un’ultima piccola digressione:  </a:t>
            </a:r>
            <a:br>
              <a:rPr lang="it-IT" sz="2700" dirty="0">
                <a:latin typeface="Bauhaus 93" panose="04030905020B02020C02" pitchFamily="82" charset="0"/>
              </a:rPr>
            </a:br>
            <a:r>
              <a:rPr lang="it-IT" sz="2700" dirty="0">
                <a:latin typeface="Bauhaus 93" panose="04030905020B02020C02" pitchFamily="82" charset="0"/>
              </a:rPr>
              <a:t>dalle macchine molecolari alle macchine muscolari…</a:t>
            </a:r>
            <a:br>
              <a:rPr lang="it-IT" sz="2700" dirty="0">
                <a:latin typeface="Bauhaus 93" panose="04030905020B02020C02" pitchFamily="82" charset="0"/>
              </a:rPr>
            </a:br>
            <a:r>
              <a:rPr lang="it-IT" sz="2700" dirty="0">
                <a:latin typeface="Bauhaus 93" panose="04030905020B02020C02" pitchFamily="82" charset="0"/>
              </a:rPr>
              <a:t>rappresentazioni del dinamismo nello sport calcistico (Boccioni </a:t>
            </a:r>
            <a:r>
              <a:rPr lang="it-IT" sz="2700" dirty="0" err="1">
                <a:latin typeface="Bauhaus 93" panose="04030905020B02020C02" pitchFamily="82" charset="0"/>
              </a:rPr>
              <a:t>docet</a:t>
            </a:r>
            <a:r>
              <a:rPr lang="it-IT" sz="2700" dirty="0">
                <a:latin typeface="Bauhaus 93" panose="04030905020B02020C02" pitchFamily="82" charset="0"/>
              </a:rPr>
              <a:t>) </a:t>
            </a:r>
            <a:br>
              <a:rPr lang="it-IT" sz="2700" dirty="0">
                <a:latin typeface="Bauhaus 93" panose="04030905020B02020C02" pitchFamily="82" charset="0"/>
              </a:rPr>
            </a:br>
            <a:r>
              <a:rPr lang="it-IT" sz="2700" dirty="0">
                <a:latin typeface="Bauhaus 93" panose="04030905020B02020C02" pitchFamily="82" charset="0"/>
              </a:rPr>
              <a:t>ed attuali dinamiche di pura arte calcistica…</a:t>
            </a:r>
            <a:br>
              <a:rPr lang="it-IT" dirty="0"/>
            </a:br>
            <a:endParaRPr lang="it-IT" dirty="0"/>
          </a:p>
        </p:txBody>
      </p:sp>
      <p:pic>
        <p:nvPicPr>
          <p:cNvPr id="6" name="Segnaposto contenuto 5">
            <a:extLst>
              <a:ext uri="{FF2B5EF4-FFF2-40B4-BE49-F238E27FC236}">
                <a16:creationId xmlns:a16="http://schemas.microsoft.com/office/drawing/2014/main" id="{52D13DFD-8B97-B7B0-AB0F-62FE278B4EC2}"/>
              </a:ext>
            </a:extLst>
          </p:cNvPr>
          <p:cNvPicPr>
            <a:picLocks noGrp="1" noChangeAspect="1"/>
          </p:cNvPicPr>
          <p:nvPr>
            <p:ph sz="half" idx="1"/>
          </p:nvPr>
        </p:nvPicPr>
        <p:blipFill>
          <a:blip r:embed="rId2"/>
          <a:stretch>
            <a:fillRect/>
          </a:stretch>
        </p:blipFill>
        <p:spPr>
          <a:xfrm>
            <a:off x="4107441" y="1965657"/>
            <a:ext cx="3395514" cy="3308791"/>
          </a:xfrm>
          <a:prstGeom prst="rect">
            <a:avLst/>
          </a:prstGeom>
          <a:ln>
            <a:noFill/>
          </a:ln>
          <a:effectLst>
            <a:outerShdw blurRad="292100" dist="139700" dir="2700000" algn="tl" rotWithShape="0">
              <a:srgbClr val="333333">
                <a:alpha val="65000"/>
              </a:srgbClr>
            </a:outerShdw>
          </a:effectLst>
        </p:spPr>
      </p:pic>
      <p:pic>
        <p:nvPicPr>
          <p:cNvPr id="5" name="Segnaposto contenuto 4">
            <a:extLst>
              <a:ext uri="{FF2B5EF4-FFF2-40B4-BE49-F238E27FC236}">
                <a16:creationId xmlns:a16="http://schemas.microsoft.com/office/drawing/2014/main" id="{D184A850-58D5-0820-39C7-B1548C5FEA11}"/>
              </a:ext>
            </a:extLst>
          </p:cNvPr>
          <p:cNvPicPr>
            <a:picLocks noGrp="1" noChangeAspect="1"/>
          </p:cNvPicPr>
          <p:nvPr>
            <p:ph sz="half" idx="2"/>
          </p:nvPr>
        </p:nvPicPr>
        <p:blipFill>
          <a:blip r:embed="rId3"/>
          <a:stretch>
            <a:fillRect/>
          </a:stretch>
        </p:blipFill>
        <p:spPr>
          <a:xfrm>
            <a:off x="8179941" y="3110204"/>
            <a:ext cx="3395515" cy="238117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Immagine 6">
            <a:extLst>
              <a:ext uri="{FF2B5EF4-FFF2-40B4-BE49-F238E27FC236}">
                <a16:creationId xmlns:a16="http://schemas.microsoft.com/office/drawing/2014/main" id="{B5C980BF-9D1B-57FF-AF7A-EF31B4D13735}"/>
              </a:ext>
            </a:extLst>
          </p:cNvPr>
          <p:cNvPicPr>
            <a:picLocks noChangeAspect="1"/>
          </p:cNvPicPr>
          <p:nvPr/>
        </p:nvPicPr>
        <p:blipFill>
          <a:blip r:embed="rId4"/>
          <a:stretch>
            <a:fillRect/>
          </a:stretch>
        </p:blipFill>
        <p:spPr>
          <a:xfrm>
            <a:off x="783952" y="1960518"/>
            <a:ext cx="1864205" cy="30369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1" name="CasellaDiTesto 10">
            <a:extLst>
              <a:ext uri="{FF2B5EF4-FFF2-40B4-BE49-F238E27FC236}">
                <a16:creationId xmlns:a16="http://schemas.microsoft.com/office/drawing/2014/main" id="{2D53CB76-DE35-B633-D6F2-6F8E1AB7033A}"/>
              </a:ext>
            </a:extLst>
          </p:cNvPr>
          <p:cNvSpPr txBox="1"/>
          <p:nvPr/>
        </p:nvSpPr>
        <p:spPr>
          <a:xfrm>
            <a:off x="1091682" y="5629916"/>
            <a:ext cx="5299787" cy="584775"/>
          </a:xfrm>
          <a:prstGeom prst="rect">
            <a:avLst/>
          </a:prstGeom>
          <a:noFill/>
        </p:spPr>
        <p:txBody>
          <a:bodyPr wrap="square" rtlCol="0">
            <a:spAutoFit/>
          </a:bodyPr>
          <a:lstStyle/>
          <a:p>
            <a:r>
              <a:rPr lang="it-IT" sz="3200" dirty="0">
                <a:latin typeface="Bauhaus 93" panose="04030905020B02020C02" pitchFamily="82" charset="0"/>
              </a:rPr>
              <a:t>GRAZIE PER L’ATTENZIONE!</a:t>
            </a:r>
          </a:p>
        </p:txBody>
      </p:sp>
    </p:spTree>
    <p:extLst>
      <p:ext uri="{BB962C8B-B14F-4D97-AF65-F5344CB8AC3E}">
        <p14:creationId xmlns:p14="http://schemas.microsoft.com/office/powerpoint/2010/main" val="804711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9"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000" fill="hold"/>
                                        <p:tgtEl>
                                          <p:spTgt spid="7"/>
                                        </p:tgtEl>
                                        <p:attrNameLst>
                                          <p:attrName>ppt_x</p:attrName>
                                        </p:attrNameLst>
                                      </p:cBhvr>
                                      <p:tavLst>
                                        <p:tav tm="0">
                                          <p:val>
                                            <p:strVal val="0-#ppt_w/2"/>
                                          </p:val>
                                        </p:tav>
                                        <p:tav tm="100000">
                                          <p:val>
                                            <p:strVal val="#ppt_x"/>
                                          </p:val>
                                        </p:tav>
                                      </p:tavLst>
                                    </p:anim>
                                    <p:anim calcmode="lin" valueType="num">
                                      <p:cBhvr additive="base">
                                        <p:cTn id="13" dur="1000" fill="hold"/>
                                        <p:tgtEl>
                                          <p:spTgt spid="7"/>
                                        </p:tgtEl>
                                        <p:attrNameLst>
                                          <p:attrName>ppt_y</p:attrName>
                                        </p:attrNameLst>
                                      </p:cBhvr>
                                      <p:tavLst>
                                        <p:tav tm="0">
                                          <p:val>
                                            <p:strVal val="0-#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1000" fill="hold"/>
                                        <p:tgtEl>
                                          <p:spTgt spid="6"/>
                                        </p:tgtEl>
                                        <p:attrNameLst>
                                          <p:attrName>ppt_x</p:attrName>
                                        </p:attrNameLst>
                                      </p:cBhvr>
                                      <p:tavLst>
                                        <p:tav tm="0">
                                          <p:val>
                                            <p:strVal val="#ppt_x"/>
                                          </p:val>
                                        </p:tav>
                                        <p:tav tm="100000">
                                          <p:val>
                                            <p:strVal val="#ppt_x"/>
                                          </p:val>
                                        </p:tav>
                                      </p:tavLst>
                                    </p:anim>
                                    <p:anim calcmode="lin" valueType="num">
                                      <p:cBhvr additive="base">
                                        <p:cTn id="17" dur="1000" fill="hold"/>
                                        <p:tgtEl>
                                          <p:spTgt spid="6"/>
                                        </p:tgtEl>
                                        <p:attrNameLst>
                                          <p:attrName>ppt_y</p:attrName>
                                        </p:attrNameLst>
                                      </p:cBhvr>
                                      <p:tavLst>
                                        <p:tav tm="0">
                                          <p:val>
                                            <p:strVal val="1+#ppt_h/2"/>
                                          </p:val>
                                        </p:tav>
                                        <p:tav tm="100000">
                                          <p:val>
                                            <p:strVal val="#ppt_y"/>
                                          </p:val>
                                        </p:tav>
                                      </p:tavLst>
                                    </p:anim>
                                  </p:childTnLst>
                                </p:cTn>
                              </p:par>
                              <p:par>
                                <p:cTn id="18" presetID="2" presetClass="entr" presetSubtype="3"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1000" fill="hold"/>
                                        <p:tgtEl>
                                          <p:spTgt spid="5"/>
                                        </p:tgtEl>
                                        <p:attrNameLst>
                                          <p:attrName>ppt_x</p:attrName>
                                        </p:attrNameLst>
                                      </p:cBhvr>
                                      <p:tavLst>
                                        <p:tav tm="0">
                                          <p:val>
                                            <p:strVal val="1+#ppt_w/2"/>
                                          </p:val>
                                        </p:tav>
                                        <p:tav tm="100000">
                                          <p:val>
                                            <p:strVal val="#ppt_x"/>
                                          </p:val>
                                        </p:tav>
                                      </p:tavLst>
                                    </p:anim>
                                    <p:anim calcmode="lin" valueType="num">
                                      <p:cBhvr additive="base">
                                        <p:cTn id="21"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additive="base">
                                        <p:cTn id="26" dur="500" fill="hold"/>
                                        <p:tgtEl>
                                          <p:spTgt spid="11"/>
                                        </p:tgtEl>
                                        <p:attrNameLst>
                                          <p:attrName>ppt_x</p:attrName>
                                        </p:attrNameLst>
                                      </p:cBhvr>
                                      <p:tavLst>
                                        <p:tav tm="0">
                                          <p:val>
                                            <p:strVal val="#ppt_x"/>
                                          </p:val>
                                        </p:tav>
                                        <p:tav tm="100000">
                                          <p:val>
                                            <p:strVal val="#ppt_x"/>
                                          </p:val>
                                        </p:tav>
                                      </p:tavLst>
                                    </p:anim>
                                    <p:anim calcmode="lin" valueType="num">
                                      <p:cBhvr additive="base">
                                        <p:cTn id="2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0" y="0"/>
            <a:ext cx="12192000" cy="1325563"/>
          </a:xfrm>
        </p:spPr>
        <p:txBody>
          <a:bodyPr>
            <a:normAutofit/>
          </a:bodyPr>
          <a:lstStyle/>
          <a:p>
            <a:pPr algn="ctr"/>
            <a:r>
              <a:rPr lang="it-IT" sz="5400" dirty="0">
                <a:solidFill>
                  <a:schemeClr val="bg1"/>
                </a:solidFill>
                <a:latin typeface="Bauhaus 93" panose="04030905020B02020C02" pitchFamily="82" charset="0"/>
              </a:rPr>
              <a:t>Bibliografia </a:t>
            </a:r>
          </a:p>
        </p:txBody>
      </p:sp>
      <p:pic>
        <p:nvPicPr>
          <p:cNvPr id="8" name="Segnaposto contenuto 7">
            <a:extLst>
              <a:ext uri="{FF2B5EF4-FFF2-40B4-BE49-F238E27FC236}">
                <a16:creationId xmlns:a16="http://schemas.microsoft.com/office/drawing/2014/main" id="{7763D4AA-FC8A-9113-2ADA-51BF6FA509A4}"/>
              </a:ext>
            </a:extLst>
          </p:cNvPr>
          <p:cNvPicPr>
            <a:picLocks noGrp="1" noChangeAspect="1"/>
          </p:cNvPicPr>
          <p:nvPr>
            <p:ph idx="1"/>
          </p:nvPr>
        </p:nvPicPr>
        <p:blipFill>
          <a:blip r:embed="rId3"/>
          <a:stretch>
            <a:fillRect/>
          </a:stretch>
        </p:blipFill>
        <p:spPr>
          <a:xfrm>
            <a:off x="209550" y="837329"/>
            <a:ext cx="6256223" cy="4963396"/>
          </a:xfrm>
          <a:prstGeom prst="rect">
            <a:avLst/>
          </a:prstGeom>
        </p:spPr>
      </p:pic>
      <p:pic>
        <p:nvPicPr>
          <p:cNvPr id="10" name="Immagine 9">
            <a:extLst>
              <a:ext uri="{FF2B5EF4-FFF2-40B4-BE49-F238E27FC236}">
                <a16:creationId xmlns:a16="http://schemas.microsoft.com/office/drawing/2014/main" id="{05CD0B25-FEEA-3355-B3DF-D0FACC884376}"/>
              </a:ext>
            </a:extLst>
          </p:cNvPr>
          <p:cNvPicPr>
            <a:picLocks noChangeAspect="1"/>
          </p:cNvPicPr>
          <p:nvPr/>
        </p:nvPicPr>
        <p:blipFill>
          <a:blip r:embed="rId4"/>
          <a:stretch>
            <a:fillRect/>
          </a:stretch>
        </p:blipFill>
        <p:spPr>
          <a:xfrm>
            <a:off x="6443262" y="2096661"/>
            <a:ext cx="5771249" cy="4838700"/>
          </a:xfrm>
          <a:prstGeom prst="rect">
            <a:avLst/>
          </a:prstGeom>
        </p:spPr>
      </p:pic>
    </p:spTree>
    <p:extLst>
      <p:ext uri="{BB962C8B-B14F-4D97-AF65-F5344CB8AC3E}">
        <p14:creationId xmlns:p14="http://schemas.microsoft.com/office/powerpoint/2010/main" val="42944895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12CC6BE-1B70-3BF5-52D6-8C828CD7451D}"/>
              </a:ext>
            </a:extLst>
          </p:cNvPr>
          <p:cNvSpPr>
            <a:spLocks noGrp="1"/>
          </p:cNvSpPr>
          <p:nvPr>
            <p:ph type="title"/>
          </p:nvPr>
        </p:nvSpPr>
        <p:spPr>
          <a:xfrm>
            <a:off x="550507" y="479911"/>
            <a:ext cx="8154955" cy="1143000"/>
          </a:xfrm>
        </p:spPr>
        <p:txBody>
          <a:bodyPr>
            <a:normAutofit fontScale="90000"/>
          </a:bodyPr>
          <a:lstStyle/>
          <a:p>
            <a:r>
              <a:rPr lang="it-IT" altLang="it-IT" b="1" i="1" dirty="0">
                <a:solidFill>
                  <a:srgbClr val="000066"/>
                </a:solidFill>
                <a:effectLst>
                  <a:outerShdw blurRad="38100" dist="38100" dir="2700000" algn="tl">
                    <a:srgbClr val="000000">
                      <a:alpha val="43137"/>
                    </a:srgbClr>
                  </a:outerShdw>
                </a:effectLst>
                <a:latin typeface="Comic Sans MS" panose="030F0702030302020204" pitchFamily="66" charset="0"/>
              </a:rPr>
              <a:t>OVVERO: ARTE E SCIENZA IN MOVIMENTO</a:t>
            </a:r>
            <a:endParaRPr lang="it-IT" dirty="0">
              <a:solidFill>
                <a:srgbClr val="000066"/>
              </a:solidFill>
            </a:endParaRPr>
          </a:p>
        </p:txBody>
      </p:sp>
      <p:sp>
        <p:nvSpPr>
          <p:cNvPr id="3" name="Segnaposto contenuto 2">
            <a:extLst>
              <a:ext uri="{FF2B5EF4-FFF2-40B4-BE49-F238E27FC236}">
                <a16:creationId xmlns:a16="http://schemas.microsoft.com/office/drawing/2014/main" id="{DABB2F59-50C7-3AB7-ADA3-825DC1FE3D7E}"/>
              </a:ext>
            </a:extLst>
          </p:cNvPr>
          <p:cNvSpPr>
            <a:spLocks noGrp="1"/>
          </p:cNvSpPr>
          <p:nvPr>
            <p:ph sz="quarter" idx="1"/>
          </p:nvPr>
        </p:nvSpPr>
        <p:spPr>
          <a:xfrm>
            <a:off x="875151" y="2131040"/>
            <a:ext cx="4396645" cy="4599138"/>
          </a:xfrm>
        </p:spPr>
        <p:txBody>
          <a:bodyPr>
            <a:normAutofit fontScale="62500" lnSpcReduction="20000"/>
          </a:bodyPr>
          <a:lstStyle/>
          <a:p>
            <a:pPr algn="just">
              <a:lnSpc>
                <a:spcPct val="120000"/>
              </a:lnSpc>
            </a:pPr>
            <a:r>
              <a:rPr lang="it-IT" altLang="it-IT" sz="2600" b="1" dirty="0">
                <a:latin typeface="Comic Sans MS" panose="030F0702030302020204" pitchFamily="66" charset="0"/>
              </a:rPr>
              <a:t>Breve panoramica sulla rappresentazione del movimento nell’arte e sulla fenomenologia, visualizzazione e riproduzione del movimento nell’universo chimico e chimico-biologico.</a:t>
            </a:r>
          </a:p>
          <a:p>
            <a:pPr algn="just">
              <a:lnSpc>
                <a:spcPct val="120000"/>
              </a:lnSpc>
            </a:pPr>
            <a:r>
              <a:rPr lang="it-IT" altLang="it-IT" sz="2600" b="1" dirty="0">
                <a:latin typeface="Comic Sans MS" panose="030F0702030302020204" pitchFamily="66" charset="0"/>
              </a:rPr>
              <a:t>Analogie di rappresentazione del movimento in arte e scienza in evidenza</a:t>
            </a:r>
          </a:p>
          <a:p>
            <a:pPr algn="just">
              <a:lnSpc>
                <a:spcPct val="120000"/>
              </a:lnSpc>
            </a:pPr>
            <a:r>
              <a:rPr lang="it-IT" altLang="it-IT" sz="2600" b="1" dirty="0">
                <a:latin typeface="Comic Sans MS" panose="030F0702030302020204" pitchFamily="66" charset="0"/>
              </a:rPr>
              <a:t>Movimenti biochimici e vitali: vibrazioni ed oscillazioni. </a:t>
            </a:r>
          </a:p>
          <a:p>
            <a:pPr algn="just">
              <a:lnSpc>
                <a:spcPct val="120000"/>
              </a:lnSpc>
            </a:pPr>
            <a:r>
              <a:rPr lang="it-IT" altLang="it-IT" sz="2600" b="1" dirty="0">
                <a:latin typeface="Comic Sans MS" panose="030F0702030302020204" pitchFamily="66" charset="0"/>
              </a:rPr>
              <a:t>Le sfide del futuro: dalla visualizzazione delle dinamiche biomolecolari mediante computer grafica 3D alla realizzazione di macchine molecolari</a:t>
            </a:r>
          </a:p>
          <a:p>
            <a:pPr algn="just"/>
            <a:endParaRPr lang="it-IT" altLang="it-IT" sz="2600" dirty="0">
              <a:latin typeface="Comic Sans MS" panose="030F0702030302020204" pitchFamily="66" charset="0"/>
            </a:endParaRPr>
          </a:p>
          <a:p>
            <a:pPr algn="just"/>
            <a:endParaRPr lang="it-IT" sz="2000" b="1" dirty="0"/>
          </a:p>
        </p:txBody>
      </p:sp>
      <p:pic>
        <p:nvPicPr>
          <p:cNvPr id="6" name="Segnaposto contenuto 5">
            <a:extLst>
              <a:ext uri="{FF2B5EF4-FFF2-40B4-BE49-F238E27FC236}">
                <a16:creationId xmlns:a16="http://schemas.microsoft.com/office/drawing/2014/main" id="{E581726C-A149-ED51-8130-1421813CAF0E}"/>
              </a:ext>
            </a:extLst>
          </p:cNvPr>
          <p:cNvPicPr>
            <a:picLocks noGrp="1" noChangeAspect="1"/>
          </p:cNvPicPr>
          <p:nvPr>
            <p:ph sz="quarter" idx="2"/>
          </p:nvPr>
        </p:nvPicPr>
        <p:blipFill>
          <a:blip r:embed="rId2"/>
          <a:stretch>
            <a:fillRect/>
          </a:stretch>
        </p:blipFill>
        <p:spPr>
          <a:xfrm>
            <a:off x="8309897" y="219141"/>
            <a:ext cx="2064140" cy="2057731"/>
          </a:xfrm>
          <a:prstGeom prst="rect">
            <a:avLst/>
          </a:prstGeom>
          <a:ln>
            <a:noFill/>
          </a:ln>
          <a:effectLst>
            <a:outerShdw blurRad="292100" dist="139700" dir="2700000" algn="tl" rotWithShape="0">
              <a:srgbClr val="333333">
                <a:alpha val="65000"/>
              </a:srgbClr>
            </a:outerShdw>
          </a:effectLst>
        </p:spPr>
      </p:pic>
      <p:pic>
        <p:nvPicPr>
          <p:cNvPr id="7" name="Segnaposto contenuto 6">
            <a:extLst>
              <a:ext uri="{FF2B5EF4-FFF2-40B4-BE49-F238E27FC236}">
                <a16:creationId xmlns:a16="http://schemas.microsoft.com/office/drawing/2014/main" id="{13C707FE-1BA1-257C-A532-81901880A906}"/>
              </a:ext>
            </a:extLst>
          </p:cNvPr>
          <p:cNvPicPr>
            <a:picLocks noGrp="1" noChangeAspect="1"/>
          </p:cNvPicPr>
          <p:nvPr>
            <p:ph sz="half" idx="3"/>
          </p:nvPr>
        </p:nvPicPr>
        <p:blipFill>
          <a:blip r:embed="rId3"/>
          <a:stretch>
            <a:fillRect/>
          </a:stretch>
        </p:blipFill>
        <p:spPr>
          <a:xfrm>
            <a:off x="8101035" y="2537642"/>
            <a:ext cx="2481864" cy="393352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Immagine 7">
            <a:extLst>
              <a:ext uri="{FF2B5EF4-FFF2-40B4-BE49-F238E27FC236}">
                <a16:creationId xmlns:a16="http://schemas.microsoft.com/office/drawing/2014/main" id="{D1A272C8-482D-2FC8-4C5A-D574E50FCF0E}"/>
              </a:ext>
            </a:extLst>
          </p:cNvPr>
          <p:cNvPicPr>
            <a:picLocks noChangeAspect="1"/>
          </p:cNvPicPr>
          <p:nvPr/>
        </p:nvPicPr>
        <p:blipFill>
          <a:blip r:embed="rId4"/>
          <a:stretch>
            <a:fillRect/>
          </a:stretch>
        </p:blipFill>
        <p:spPr>
          <a:xfrm>
            <a:off x="6355253" y="2204864"/>
            <a:ext cx="1286716" cy="4451490"/>
          </a:xfrm>
          <a:prstGeom prst="rect">
            <a:avLst/>
          </a:prstGeom>
          <a:ln>
            <a:noFill/>
          </a:ln>
          <a:effectLst>
            <a:softEdge rad="112500"/>
          </a:effectLst>
        </p:spPr>
      </p:pic>
    </p:spTree>
    <p:extLst>
      <p:ext uri="{BB962C8B-B14F-4D97-AF65-F5344CB8AC3E}">
        <p14:creationId xmlns:p14="http://schemas.microsoft.com/office/powerpoint/2010/main" val="424548078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wipe(down)">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wipe(down)">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wipe(down)">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wipe(down)">
                                      <p:cBhvr>
                                        <p:cTn id="29" dur="500"/>
                                        <p:tgtEl>
                                          <p:spTgt spid="3">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3" fill="hold" nodeType="click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additive="base">
                                        <p:cTn id="34" dur="1000" fill="hold"/>
                                        <p:tgtEl>
                                          <p:spTgt spid="8"/>
                                        </p:tgtEl>
                                        <p:attrNameLst>
                                          <p:attrName>ppt_x</p:attrName>
                                        </p:attrNameLst>
                                      </p:cBhvr>
                                      <p:tavLst>
                                        <p:tav tm="0">
                                          <p:val>
                                            <p:strVal val="1+#ppt_w/2"/>
                                          </p:val>
                                        </p:tav>
                                        <p:tav tm="100000">
                                          <p:val>
                                            <p:strVal val="#ppt_x"/>
                                          </p:val>
                                        </p:tav>
                                      </p:tavLst>
                                    </p:anim>
                                    <p:anim calcmode="lin" valueType="num">
                                      <p:cBhvr additive="base">
                                        <p:cTn id="35" dur="1000" fill="hold"/>
                                        <p:tgtEl>
                                          <p:spTgt spid="8"/>
                                        </p:tgtEl>
                                        <p:attrNameLst>
                                          <p:attrName>ppt_y</p:attrName>
                                        </p:attrNameLst>
                                      </p:cBhvr>
                                      <p:tavLst>
                                        <p:tav tm="0">
                                          <p:val>
                                            <p:strVal val="0-#ppt_h/2"/>
                                          </p:val>
                                        </p:tav>
                                        <p:tav tm="100000">
                                          <p:val>
                                            <p:strVal val="#ppt_y"/>
                                          </p:val>
                                        </p:tav>
                                      </p:tavLst>
                                    </p:anim>
                                  </p:childTnLst>
                                </p:cTn>
                              </p:par>
                              <p:par>
                                <p:cTn id="36" presetID="2" presetClass="entr" presetSubtype="2" fill="hold" nodeType="withEffect">
                                  <p:stCondLst>
                                    <p:cond delay="0"/>
                                  </p:stCondLst>
                                  <p:childTnLst>
                                    <p:set>
                                      <p:cBhvr>
                                        <p:cTn id="37" dur="1" fill="hold">
                                          <p:stCondLst>
                                            <p:cond delay="0"/>
                                          </p:stCondLst>
                                        </p:cTn>
                                        <p:tgtEl>
                                          <p:spTgt spid="6"/>
                                        </p:tgtEl>
                                        <p:attrNameLst>
                                          <p:attrName>style.visibility</p:attrName>
                                        </p:attrNameLst>
                                      </p:cBhvr>
                                      <p:to>
                                        <p:strVal val="visible"/>
                                      </p:to>
                                    </p:set>
                                    <p:anim calcmode="lin" valueType="num">
                                      <p:cBhvr additive="base">
                                        <p:cTn id="38" dur="1000" fill="hold"/>
                                        <p:tgtEl>
                                          <p:spTgt spid="6"/>
                                        </p:tgtEl>
                                        <p:attrNameLst>
                                          <p:attrName>ppt_x</p:attrName>
                                        </p:attrNameLst>
                                      </p:cBhvr>
                                      <p:tavLst>
                                        <p:tav tm="0">
                                          <p:val>
                                            <p:strVal val="1+#ppt_w/2"/>
                                          </p:val>
                                        </p:tav>
                                        <p:tav tm="100000">
                                          <p:val>
                                            <p:strVal val="#ppt_x"/>
                                          </p:val>
                                        </p:tav>
                                      </p:tavLst>
                                    </p:anim>
                                    <p:anim calcmode="lin" valueType="num">
                                      <p:cBhvr additive="base">
                                        <p:cTn id="39" dur="1000" fill="hold"/>
                                        <p:tgtEl>
                                          <p:spTgt spid="6"/>
                                        </p:tgtEl>
                                        <p:attrNameLst>
                                          <p:attrName>ppt_y</p:attrName>
                                        </p:attrNameLst>
                                      </p:cBhvr>
                                      <p:tavLst>
                                        <p:tav tm="0">
                                          <p:val>
                                            <p:strVal val="#ppt_y"/>
                                          </p:val>
                                        </p:tav>
                                        <p:tav tm="100000">
                                          <p:val>
                                            <p:strVal val="#ppt_y"/>
                                          </p:val>
                                        </p:tav>
                                      </p:tavLst>
                                    </p:anim>
                                  </p:childTnLst>
                                </p:cTn>
                              </p:par>
                              <p:par>
                                <p:cTn id="40" presetID="2" presetClass="entr" presetSubtype="6" fill="hold" nodeType="withEffect">
                                  <p:stCondLst>
                                    <p:cond delay="0"/>
                                  </p:stCondLst>
                                  <p:childTnLst>
                                    <p:set>
                                      <p:cBhvr>
                                        <p:cTn id="41" dur="1" fill="hold">
                                          <p:stCondLst>
                                            <p:cond delay="0"/>
                                          </p:stCondLst>
                                        </p:cTn>
                                        <p:tgtEl>
                                          <p:spTgt spid="7"/>
                                        </p:tgtEl>
                                        <p:attrNameLst>
                                          <p:attrName>style.visibility</p:attrName>
                                        </p:attrNameLst>
                                      </p:cBhvr>
                                      <p:to>
                                        <p:strVal val="visible"/>
                                      </p:to>
                                    </p:set>
                                    <p:anim calcmode="lin" valueType="num">
                                      <p:cBhvr additive="base">
                                        <p:cTn id="42" dur="1000" fill="hold"/>
                                        <p:tgtEl>
                                          <p:spTgt spid="7"/>
                                        </p:tgtEl>
                                        <p:attrNameLst>
                                          <p:attrName>ppt_x</p:attrName>
                                        </p:attrNameLst>
                                      </p:cBhvr>
                                      <p:tavLst>
                                        <p:tav tm="0">
                                          <p:val>
                                            <p:strVal val="1+#ppt_w/2"/>
                                          </p:val>
                                        </p:tav>
                                        <p:tav tm="100000">
                                          <p:val>
                                            <p:strVal val="#ppt_x"/>
                                          </p:val>
                                        </p:tav>
                                      </p:tavLst>
                                    </p:anim>
                                    <p:anim calcmode="lin" valueType="num">
                                      <p:cBhvr additive="base">
                                        <p:cTn id="43"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1977269" y="109104"/>
            <a:ext cx="8361869" cy="2050670"/>
          </a:xfrm>
          <a:prstGeom prst="rect">
            <a:avLst/>
          </a:prstGeom>
          <a:ln>
            <a:noFill/>
          </a:ln>
          <a:effectLst>
            <a:softEdge rad="112500"/>
          </a:effectLst>
        </p:spPr>
      </p:pic>
      <p:sp>
        <p:nvSpPr>
          <p:cNvPr id="2" name="Titolo 1"/>
          <p:cNvSpPr>
            <a:spLocks noGrp="1"/>
          </p:cNvSpPr>
          <p:nvPr>
            <p:ph type="title"/>
          </p:nvPr>
        </p:nvSpPr>
        <p:spPr>
          <a:xfrm>
            <a:off x="525624" y="2007318"/>
            <a:ext cx="11140751" cy="1320282"/>
          </a:xfrm>
        </p:spPr>
        <p:txBody>
          <a:bodyPr>
            <a:noAutofit/>
          </a:bodyPr>
          <a:lstStyle/>
          <a:p>
            <a:pPr algn="ctr"/>
            <a:r>
              <a:rPr lang="it-IT" altLang="it-IT" sz="2800" b="1" dirty="0">
                <a:latin typeface="Bauhaus 93" panose="04030905020B02020C02" pitchFamily="82" charset="0"/>
              </a:rPr>
              <a:t>Il discobolo di </a:t>
            </a:r>
            <a:r>
              <a:rPr lang="it-IT" altLang="it-IT" sz="2800" b="1" dirty="0" err="1">
                <a:latin typeface="Bauhaus 93" panose="04030905020B02020C02" pitchFamily="82" charset="0"/>
              </a:rPr>
              <a:t>Mirone</a:t>
            </a:r>
            <a:r>
              <a:rPr lang="it-IT" altLang="it-IT" sz="2800" b="1" dirty="0">
                <a:latin typeface="Bauhaus 93" panose="04030905020B02020C02" pitchFamily="82" charset="0"/>
              </a:rPr>
              <a:t>: dalla rappresentazione estetica del movimento alla eleganza delle linee dinamiche in anatomia umana</a:t>
            </a:r>
            <a:endParaRPr lang="it-IT" sz="2800" dirty="0">
              <a:latin typeface="Bauhaus 93" panose="04030905020B02020C02" pitchFamily="82" charset="0"/>
            </a:endParaRPr>
          </a:p>
        </p:txBody>
      </p:sp>
      <p:pic>
        <p:nvPicPr>
          <p:cNvPr id="3" name="Immagine 2"/>
          <p:cNvPicPr>
            <a:picLocks noChangeAspect="1"/>
          </p:cNvPicPr>
          <p:nvPr/>
        </p:nvPicPr>
        <p:blipFill>
          <a:blip r:embed="rId3"/>
          <a:stretch>
            <a:fillRect/>
          </a:stretch>
        </p:blipFill>
        <p:spPr>
          <a:xfrm>
            <a:off x="198119" y="3327600"/>
            <a:ext cx="3645612" cy="30836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Rettangolo 4"/>
          <p:cNvSpPr/>
          <p:nvPr/>
        </p:nvSpPr>
        <p:spPr>
          <a:xfrm>
            <a:off x="4145279" y="3115108"/>
            <a:ext cx="6780867" cy="1754326"/>
          </a:xfrm>
          <a:prstGeom prst="rect">
            <a:avLst/>
          </a:prstGeom>
        </p:spPr>
        <p:txBody>
          <a:bodyPr wrap="square">
            <a:spAutoFit/>
          </a:bodyPr>
          <a:lstStyle/>
          <a:p>
            <a:pPr algn="just"/>
            <a:r>
              <a:rPr lang="it-IT" b="1" dirty="0">
                <a:solidFill>
                  <a:schemeClr val="accent1">
                    <a:lumMod val="50000"/>
                  </a:schemeClr>
                </a:solidFill>
                <a:cs typeface="Times New Roman" panose="02020603050405020304" pitchFamily="18" charset="0"/>
              </a:rPr>
              <a:t>La posa del Discobolo appare talmente sciolta, naturale e convincente che la scultura è stata considerata come una delle più vive rappresentazioni di moto proposte da uno scultore classico. Una sorta di fotogramma, in grado di fissare l’attimo esatto in cui, raggiunta la massima torsione, l’atleta si ferma un solo istante, prima di effettuare lo scatto e scagliare il disco. </a:t>
            </a:r>
          </a:p>
        </p:txBody>
      </p:sp>
      <p:sp>
        <p:nvSpPr>
          <p:cNvPr id="6" name="Rettangolo 5"/>
          <p:cNvSpPr/>
          <p:nvPr/>
        </p:nvSpPr>
        <p:spPr>
          <a:xfrm>
            <a:off x="4842589" y="4934863"/>
            <a:ext cx="7151292" cy="1754326"/>
          </a:xfrm>
          <a:prstGeom prst="rect">
            <a:avLst/>
          </a:prstGeom>
        </p:spPr>
        <p:txBody>
          <a:bodyPr wrap="square">
            <a:spAutoFit/>
          </a:bodyPr>
          <a:lstStyle/>
          <a:p>
            <a:pPr algn="just"/>
            <a:r>
              <a:rPr lang="it-IT" b="1" dirty="0">
                <a:solidFill>
                  <a:srgbClr val="7030A0"/>
                </a:solidFill>
                <a:latin typeface="Calibri" panose="020F0502020204030204" pitchFamily="34" charset="0"/>
                <a:ea typeface="Calibri" panose="020F0502020204030204" pitchFamily="34" charset="0"/>
                <a:cs typeface="Calibri" panose="020F0502020204030204" pitchFamily="34" charset="0"/>
              </a:rPr>
              <a:t>Il fenomeno del suo movimento non è stato fedelmente riprodotto ma studiato e semplificato attraverso l’uso di motivi convenzionali, miranti ad esaltare la beltà e l’eleganza del gesto, sia pure mediati da una nuova attenzione per il dato naturale e nel rispetto dell’osservazione anatomica. Non sfugge, inoltre, che, per quanto la statua sia a tutto tondo, la sua visione frontale resta di gran lunga quella più interessante.</a:t>
            </a:r>
          </a:p>
        </p:txBody>
      </p:sp>
    </p:spTree>
    <p:extLst>
      <p:ext uri="{BB962C8B-B14F-4D97-AF65-F5344CB8AC3E}">
        <p14:creationId xmlns:p14="http://schemas.microsoft.com/office/powerpoint/2010/main" val="1641626789"/>
      </p:ext>
    </p:extLst>
  </p:cSld>
  <p:clrMapOvr>
    <a:masterClrMapping/>
  </p:clrMapOvr>
  <mc:AlternateContent xmlns:mc="http://schemas.openxmlformats.org/markup-compatibility/2006" xmlns:p14="http://schemas.microsoft.com/office/powerpoint/2010/main">
    <mc:Choice Requires="p14">
      <p:transition spd="slow" p14:dur="3000">
        <p14:shred pattern="recta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6"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80">
                                          <p:stCondLst>
                                            <p:cond delay="0"/>
                                          </p:stCondLst>
                                        </p:cTn>
                                        <p:tgtEl>
                                          <p:spTgt spid="3"/>
                                        </p:tgtEl>
                                      </p:cBhvr>
                                    </p:animEffect>
                                    <p:anim calcmode="lin" valueType="num">
                                      <p:cBhvr>
                                        <p:cTn id="19"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4" dur="26">
                                          <p:stCondLst>
                                            <p:cond delay="650"/>
                                          </p:stCondLst>
                                        </p:cTn>
                                        <p:tgtEl>
                                          <p:spTgt spid="3"/>
                                        </p:tgtEl>
                                      </p:cBhvr>
                                      <p:to x="100000" y="60000"/>
                                    </p:animScale>
                                    <p:animScale>
                                      <p:cBhvr>
                                        <p:cTn id="25" dur="166" decel="50000">
                                          <p:stCondLst>
                                            <p:cond delay="676"/>
                                          </p:stCondLst>
                                        </p:cTn>
                                        <p:tgtEl>
                                          <p:spTgt spid="3"/>
                                        </p:tgtEl>
                                      </p:cBhvr>
                                      <p:to x="100000" y="100000"/>
                                    </p:animScale>
                                    <p:animScale>
                                      <p:cBhvr>
                                        <p:cTn id="26" dur="26">
                                          <p:stCondLst>
                                            <p:cond delay="1312"/>
                                          </p:stCondLst>
                                        </p:cTn>
                                        <p:tgtEl>
                                          <p:spTgt spid="3"/>
                                        </p:tgtEl>
                                      </p:cBhvr>
                                      <p:to x="100000" y="80000"/>
                                    </p:animScale>
                                    <p:animScale>
                                      <p:cBhvr>
                                        <p:cTn id="27" dur="166" decel="50000">
                                          <p:stCondLst>
                                            <p:cond delay="1338"/>
                                          </p:stCondLst>
                                        </p:cTn>
                                        <p:tgtEl>
                                          <p:spTgt spid="3"/>
                                        </p:tgtEl>
                                      </p:cBhvr>
                                      <p:to x="100000" y="100000"/>
                                    </p:animScale>
                                    <p:animScale>
                                      <p:cBhvr>
                                        <p:cTn id="28" dur="26">
                                          <p:stCondLst>
                                            <p:cond delay="1642"/>
                                          </p:stCondLst>
                                        </p:cTn>
                                        <p:tgtEl>
                                          <p:spTgt spid="3"/>
                                        </p:tgtEl>
                                      </p:cBhvr>
                                      <p:to x="100000" y="90000"/>
                                    </p:animScale>
                                    <p:animScale>
                                      <p:cBhvr>
                                        <p:cTn id="29" dur="166" decel="50000">
                                          <p:stCondLst>
                                            <p:cond delay="1668"/>
                                          </p:stCondLst>
                                        </p:cTn>
                                        <p:tgtEl>
                                          <p:spTgt spid="3"/>
                                        </p:tgtEl>
                                      </p:cBhvr>
                                      <p:to x="100000" y="100000"/>
                                    </p:animScale>
                                    <p:animScale>
                                      <p:cBhvr>
                                        <p:cTn id="30" dur="26">
                                          <p:stCondLst>
                                            <p:cond delay="1808"/>
                                          </p:stCondLst>
                                        </p:cTn>
                                        <p:tgtEl>
                                          <p:spTgt spid="3"/>
                                        </p:tgtEl>
                                      </p:cBhvr>
                                      <p:to x="100000" y="95000"/>
                                    </p:animScale>
                                    <p:animScale>
                                      <p:cBhvr>
                                        <p:cTn id="31" dur="166" decel="50000">
                                          <p:stCondLst>
                                            <p:cond delay="1834"/>
                                          </p:stCondLst>
                                        </p:cTn>
                                        <p:tgtEl>
                                          <p:spTgt spid="3"/>
                                        </p:tgtEl>
                                      </p:cBhvr>
                                      <p:to x="100000" y="100000"/>
                                    </p:animScale>
                                  </p:childTnLst>
                                </p:cTn>
                              </p:par>
                            </p:childTnLst>
                          </p:cTn>
                        </p:par>
                      </p:childTnLst>
                    </p:cTn>
                  </p:par>
                  <p:par>
                    <p:cTn id="32" fill="hold">
                      <p:stCondLst>
                        <p:cond delay="indefinite"/>
                      </p:stCondLst>
                      <p:childTnLst>
                        <p:par>
                          <p:cTn id="33" fill="hold">
                            <p:stCondLst>
                              <p:cond delay="0"/>
                            </p:stCondLst>
                            <p:childTnLst>
                              <p:par>
                                <p:cTn id="34" presetID="2" presetClass="entr" presetSubtype="9" fill="hold" nodeType="clickEffect">
                                  <p:stCondLst>
                                    <p:cond delay="0"/>
                                  </p:stCondLst>
                                  <p:childTnLst>
                                    <p:set>
                                      <p:cBhvr>
                                        <p:cTn id="35" dur="1" fill="hold">
                                          <p:stCondLst>
                                            <p:cond delay="0"/>
                                          </p:stCondLst>
                                        </p:cTn>
                                        <p:tgtEl>
                                          <p:spTgt spid="5">
                                            <p:txEl>
                                              <p:pRg st="0" end="0"/>
                                            </p:txEl>
                                          </p:spTgt>
                                        </p:tgtEl>
                                        <p:attrNameLst>
                                          <p:attrName>style.visibility</p:attrName>
                                        </p:attrNameLst>
                                      </p:cBhvr>
                                      <p:to>
                                        <p:strVal val="visible"/>
                                      </p:to>
                                    </p:set>
                                    <p:anim calcmode="lin" valueType="num">
                                      <p:cBhvr additive="base">
                                        <p:cTn id="36" dur="10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37" dur="1000" fill="hold"/>
                                        <p:tgtEl>
                                          <p:spTgt spid="5">
                                            <p:txEl>
                                              <p:pRg st="0" end="0"/>
                                            </p:txEl>
                                          </p:spTgt>
                                        </p:tgtEl>
                                        <p:attrNameLst>
                                          <p:attrName>ppt_y</p:attrName>
                                        </p:attrNameLst>
                                      </p:cBhvr>
                                      <p:tavLst>
                                        <p:tav tm="0">
                                          <p:val>
                                            <p:strVal val="0-#ppt_h/2"/>
                                          </p:val>
                                        </p:tav>
                                        <p:tav tm="100000">
                                          <p:val>
                                            <p:strVal val="#ppt_y"/>
                                          </p:val>
                                        </p:tav>
                                      </p:tavLst>
                                    </p:anim>
                                  </p:childTnLst>
                                </p:cTn>
                              </p:par>
                              <p:par>
                                <p:cTn id="38" presetID="2" presetClass="entr" presetSubtype="6" fill="hold" nodeType="withEffect">
                                  <p:stCondLst>
                                    <p:cond delay="0"/>
                                  </p:stCondLst>
                                  <p:childTnLst>
                                    <p:set>
                                      <p:cBhvr>
                                        <p:cTn id="39" dur="1" fill="hold">
                                          <p:stCondLst>
                                            <p:cond delay="0"/>
                                          </p:stCondLst>
                                        </p:cTn>
                                        <p:tgtEl>
                                          <p:spTgt spid="6">
                                            <p:txEl>
                                              <p:pRg st="0" end="0"/>
                                            </p:txEl>
                                          </p:spTgt>
                                        </p:tgtEl>
                                        <p:attrNameLst>
                                          <p:attrName>style.visibility</p:attrName>
                                        </p:attrNameLst>
                                      </p:cBhvr>
                                      <p:to>
                                        <p:strVal val="visible"/>
                                      </p:to>
                                    </p:set>
                                    <p:anim calcmode="lin" valueType="num">
                                      <p:cBhvr additive="base">
                                        <p:cTn id="40" dur="1000" fill="hold"/>
                                        <p:tgtEl>
                                          <p:spTgt spid="6">
                                            <p:txEl>
                                              <p:pRg st="0" end="0"/>
                                            </p:txEl>
                                          </p:spTgt>
                                        </p:tgtEl>
                                        <p:attrNameLst>
                                          <p:attrName>ppt_x</p:attrName>
                                        </p:attrNameLst>
                                      </p:cBhvr>
                                      <p:tavLst>
                                        <p:tav tm="0">
                                          <p:val>
                                            <p:strVal val="1+#ppt_w/2"/>
                                          </p:val>
                                        </p:tav>
                                        <p:tav tm="100000">
                                          <p:val>
                                            <p:strVal val="#ppt_x"/>
                                          </p:val>
                                        </p:tav>
                                      </p:tavLst>
                                    </p:anim>
                                    <p:anim calcmode="lin" valueType="num">
                                      <p:cBhvr additive="base">
                                        <p:cTn id="41" dur="10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96503">
              <a:srgbClr val="6DD99C"/>
            </a:gs>
            <a:gs pos="50400">
              <a:srgbClr val="D3F2CE"/>
            </a:gs>
            <a:gs pos="86000">
              <a:srgbClr val="2C4C85"/>
            </a:gs>
          </a:gsLst>
          <a:lin ang="3000000" scaled="0"/>
          <a:tileRect/>
        </a:gra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1220537" y="0"/>
            <a:ext cx="10201275" cy="997474"/>
          </a:xfrm>
        </p:spPr>
        <p:txBody>
          <a:bodyPr>
            <a:noAutofit/>
          </a:bodyPr>
          <a:lstStyle/>
          <a:p>
            <a:pPr algn="ctr"/>
            <a:br>
              <a:rPr lang="it-IT" altLang="it-IT" sz="3200" i="1" dirty="0">
                <a:solidFill>
                  <a:srgbClr val="2C4C85"/>
                </a:solidFill>
                <a:effectLst>
                  <a:outerShdw blurRad="38100" dist="38100" dir="2700000" algn="tl">
                    <a:srgbClr val="C0C0C0"/>
                  </a:outerShdw>
                </a:effectLst>
                <a:latin typeface="Bauhaus 93" panose="04030905020B02020C02" pitchFamily="82" charset="0"/>
              </a:rPr>
            </a:br>
            <a:r>
              <a:rPr lang="it-IT" altLang="it-IT" sz="3200" i="1" dirty="0">
                <a:solidFill>
                  <a:srgbClr val="2C4C85"/>
                </a:solidFill>
                <a:effectLst>
                  <a:outerShdw blurRad="38100" dist="38100" dir="2700000" algn="tl">
                    <a:srgbClr val="C0C0C0"/>
                  </a:outerShdw>
                </a:effectLst>
                <a:latin typeface="Bauhaus 93" panose="04030905020B02020C02" pitchFamily="82" charset="0"/>
              </a:rPr>
              <a:t>Il movimento è: «la gioia di vivere» </a:t>
            </a:r>
            <a:br>
              <a:rPr lang="it-IT" altLang="it-IT" sz="3200" i="1" dirty="0">
                <a:solidFill>
                  <a:srgbClr val="2C4C85"/>
                </a:solidFill>
                <a:effectLst>
                  <a:outerShdw blurRad="38100" dist="38100" dir="2700000" algn="tl">
                    <a:srgbClr val="C0C0C0"/>
                  </a:outerShdw>
                </a:effectLst>
                <a:latin typeface="Bauhaus 93" panose="04030905020B02020C02" pitchFamily="82" charset="0"/>
              </a:rPr>
            </a:br>
            <a:r>
              <a:rPr lang="it-IT" altLang="it-IT" sz="3200" i="1" dirty="0">
                <a:solidFill>
                  <a:srgbClr val="2C4C85"/>
                </a:solidFill>
                <a:effectLst>
                  <a:outerShdw blurRad="38100" dist="38100" dir="2700000" algn="tl">
                    <a:srgbClr val="C0C0C0"/>
                  </a:outerShdw>
                </a:effectLst>
                <a:latin typeface="Bauhaus 93" panose="04030905020B02020C02" pitchFamily="82" charset="0"/>
              </a:rPr>
              <a:t>,,,e la stabilità dei composti aromatici </a:t>
            </a:r>
            <a:endParaRPr lang="it-IT" sz="3200" dirty="0">
              <a:solidFill>
                <a:srgbClr val="2C4C85"/>
              </a:solidFill>
              <a:latin typeface="Bauhaus 93" panose="04030905020B02020C02" pitchFamily="82" charset="0"/>
            </a:endParaRPr>
          </a:p>
        </p:txBody>
      </p:sp>
      <p:pic>
        <p:nvPicPr>
          <p:cNvPr id="4" name="Immagine 3"/>
          <p:cNvPicPr>
            <a:picLocks noChangeAspect="1"/>
          </p:cNvPicPr>
          <p:nvPr/>
        </p:nvPicPr>
        <p:blipFill>
          <a:blip r:embed="rId2"/>
          <a:stretch>
            <a:fillRect/>
          </a:stretch>
        </p:blipFill>
        <p:spPr>
          <a:xfrm>
            <a:off x="4725352" y="2684364"/>
            <a:ext cx="3301621" cy="1816765"/>
          </a:xfrm>
          <a:prstGeom prst="roundRect">
            <a:avLst>
              <a:gd name="adj" fmla="val 50000"/>
            </a:avLst>
          </a:prstGeom>
          <a:solidFill>
            <a:srgbClr val="FFFFFF">
              <a:shade val="85000"/>
            </a:srgbClr>
          </a:solidFill>
          <a:ln>
            <a:noFill/>
          </a:ln>
          <a:effectLst>
            <a:reflection blurRad="12700" stA="38000" endPos="28000" dist="5000" dir="5400000" sy="-100000" algn="bl" rotWithShape="0"/>
          </a:effectLst>
          <a:scene3d>
            <a:camera prst="orthographicFront"/>
            <a:lightRig rig="threePt" dir="t"/>
          </a:scene3d>
          <a:sp3d>
            <a:bevelT/>
          </a:sp3d>
        </p:spPr>
      </p:pic>
      <p:pic>
        <p:nvPicPr>
          <p:cNvPr id="3" name="Immagine 2">
            <a:extLst>
              <a:ext uri="{FF2B5EF4-FFF2-40B4-BE49-F238E27FC236}">
                <a16:creationId xmlns:a16="http://schemas.microsoft.com/office/drawing/2014/main" id="{CD9F487C-566A-A978-EBF9-88B51039D96B}"/>
              </a:ext>
            </a:extLst>
          </p:cNvPr>
          <p:cNvPicPr>
            <a:picLocks noChangeAspect="1"/>
          </p:cNvPicPr>
          <p:nvPr/>
        </p:nvPicPr>
        <p:blipFill>
          <a:blip r:embed="rId3"/>
          <a:stretch>
            <a:fillRect/>
          </a:stretch>
        </p:blipFill>
        <p:spPr>
          <a:xfrm>
            <a:off x="428526" y="1232606"/>
            <a:ext cx="3937451" cy="2761937"/>
          </a:xfrm>
          <a:prstGeom prst="rect">
            <a:avLst/>
          </a:prstGeom>
          <a:scene3d>
            <a:camera prst="orthographicFront"/>
            <a:lightRig rig="threePt" dir="t"/>
          </a:scene3d>
          <a:sp3d>
            <a:bevelT prst="relaxedInset"/>
          </a:sp3d>
        </p:spPr>
      </p:pic>
      <p:pic>
        <p:nvPicPr>
          <p:cNvPr id="6" name="Immagine 5">
            <a:extLst>
              <a:ext uri="{FF2B5EF4-FFF2-40B4-BE49-F238E27FC236}">
                <a16:creationId xmlns:a16="http://schemas.microsoft.com/office/drawing/2014/main" id="{27475783-7F88-3160-CBDF-60EB7CC36B52}"/>
              </a:ext>
            </a:extLst>
          </p:cNvPr>
          <p:cNvPicPr>
            <a:picLocks noChangeAspect="1"/>
          </p:cNvPicPr>
          <p:nvPr/>
        </p:nvPicPr>
        <p:blipFill>
          <a:blip r:embed="rId4">
            <a:alphaModFix/>
          </a:blip>
          <a:stretch>
            <a:fillRect/>
          </a:stretch>
        </p:blipFill>
        <p:spPr>
          <a:xfrm>
            <a:off x="8239824" y="1338822"/>
            <a:ext cx="2883658" cy="1816765"/>
          </a:xfrm>
          <a:prstGeom prst="rect">
            <a:avLst/>
          </a:prstGeom>
          <a:effectLst>
            <a:softEdge rad="127000"/>
          </a:effectLst>
        </p:spPr>
      </p:pic>
      <p:sp>
        <p:nvSpPr>
          <p:cNvPr id="10" name="CasellaDiTesto 9">
            <a:extLst>
              <a:ext uri="{FF2B5EF4-FFF2-40B4-BE49-F238E27FC236}">
                <a16:creationId xmlns:a16="http://schemas.microsoft.com/office/drawing/2014/main" id="{9EB2EC81-F5E1-2155-97AA-3E02C8ED52EE}"/>
              </a:ext>
            </a:extLst>
          </p:cNvPr>
          <p:cNvSpPr txBox="1"/>
          <p:nvPr/>
        </p:nvSpPr>
        <p:spPr>
          <a:xfrm>
            <a:off x="300840" y="4268333"/>
            <a:ext cx="5463932" cy="2308324"/>
          </a:xfrm>
          <a:prstGeom prst="rect">
            <a:avLst/>
          </a:prstGeom>
          <a:noFill/>
        </p:spPr>
        <p:txBody>
          <a:bodyPr wrap="square">
            <a:spAutoFit/>
          </a:bodyPr>
          <a:lstStyle/>
          <a:p>
            <a:r>
              <a:rPr lang="it-IT" sz="1600" b="1" dirty="0">
                <a:solidFill>
                  <a:srgbClr val="002060"/>
                </a:solidFill>
              </a:rPr>
              <a:t>La scena de «La gioia di vivere» di Matisse</a:t>
            </a:r>
          </a:p>
          <a:p>
            <a:pPr algn="just"/>
            <a:r>
              <a:rPr lang="it-IT" sz="1600" b="1" dirty="0">
                <a:solidFill>
                  <a:srgbClr val="002060"/>
                </a:solidFill>
              </a:rPr>
              <a:t>prende vita dal gruppo di persone al centro che fanno un girotondo, un’anticipazione del soggetto rappresentato poi nel 1910 nella famosissima “La Danza”. L’opera si sviluppa in una sorta di movimenti concentrici che partono proprio dai danzatori centrali e coinvolgono le altre figure, in uno stato generale di abbandono sulla spiaggia. Il personaggio che suona il flauto rappresenta un riferimento mitologico al dio Pan, proprio per rievocare un’epoca primitiva e idilliaca.</a:t>
            </a:r>
          </a:p>
        </p:txBody>
      </p:sp>
      <p:sp>
        <p:nvSpPr>
          <p:cNvPr id="11" name="CasellaDiTesto 10">
            <a:extLst>
              <a:ext uri="{FF2B5EF4-FFF2-40B4-BE49-F238E27FC236}">
                <a16:creationId xmlns:a16="http://schemas.microsoft.com/office/drawing/2014/main" id="{93ABF7A2-AD48-819E-CC3D-03F6A11427F7}"/>
              </a:ext>
            </a:extLst>
          </p:cNvPr>
          <p:cNvSpPr txBox="1"/>
          <p:nvPr/>
        </p:nvSpPr>
        <p:spPr>
          <a:xfrm>
            <a:off x="7941493" y="3324045"/>
            <a:ext cx="3480319" cy="3293209"/>
          </a:xfrm>
          <a:prstGeom prst="rect">
            <a:avLst/>
          </a:prstGeom>
          <a:noFill/>
        </p:spPr>
        <p:txBody>
          <a:bodyPr wrap="square" rtlCol="0">
            <a:spAutoFit/>
          </a:bodyPr>
          <a:lstStyle/>
          <a:p>
            <a:pPr algn="ctr"/>
            <a:r>
              <a:rPr lang="it-IT" sz="1600" b="1" dirty="0">
                <a:solidFill>
                  <a:schemeClr val="bg1"/>
                </a:solidFill>
                <a:cs typeface="Arial" panose="020B0604020202020204" pitchFamily="34" charset="0"/>
              </a:rPr>
              <a:t>Il benzene è una molecola ciclica planare con orbitali p sopra e sotto il piano, in ogni giuntura del ciclo. Quindi, tutti gli orbitali si sovrappongono, sia i lobi superiori che inferiori, dando luogo a degli anelli in cui gli elettroni si muovono liberamente generando una corrente di anello che determina una forte stabilità della molecola. </a:t>
            </a:r>
          </a:p>
          <a:p>
            <a:pPr algn="ctr"/>
            <a:r>
              <a:rPr lang="it-IT" sz="1600" b="1" dirty="0">
                <a:solidFill>
                  <a:schemeClr val="bg1"/>
                </a:solidFill>
                <a:cs typeface="Arial" panose="020B0604020202020204" pitchFamily="34" charset="0"/>
              </a:rPr>
              <a:t>Entrambe le rappresentazioni sembrano sprigionare una comune energia vitale.</a:t>
            </a:r>
          </a:p>
        </p:txBody>
      </p:sp>
    </p:spTree>
    <p:extLst>
      <p:ext uri="{BB962C8B-B14F-4D97-AF65-F5344CB8AC3E}">
        <p14:creationId xmlns:p14="http://schemas.microsoft.com/office/powerpoint/2010/main" val="255242614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3" presetClass="entr" presetSubtype="16"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randombar(horizont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p:cTn id="26" dur="500" fill="hold"/>
                                        <p:tgtEl>
                                          <p:spTgt spid="3"/>
                                        </p:tgtEl>
                                        <p:attrNameLst>
                                          <p:attrName>ppt_w</p:attrName>
                                        </p:attrNameLst>
                                      </p:cBhvr>
                                      <p:tavLst>
                                        <p:tav tm="0">
                                          <p:val>
                                            <p:fltVal val="0"/>
                                          </p:val>
                                        </p:tav>
                                        <p:tav tm="100000">
                                          <p:val>
                                            <p:strVal val="#ppt_w"/>
                                          </p:val>
                                        </p:tav>
                                      </p:tavLst>
                                    </p:anim>
                                    <p:anim calcmode="lin" valueType="num">
                                      <p:cBhvr>
                                        <p:cTn id="27" dur="500" fill="hold"/>
                                        <p:tgtEl>
                                          <p:spTgt spid="3"/>
                                        </p:tgtEl>
                                        <p:attrNameLst>
                                          <p:attrName>ppt_h</p:attrName>
                                        </p:attrNameLst>
                                      </p:cBhvr>
                                      <p:tavLst>
                                        <p:tav tm="0">
                                          <p:val>
                                            <p:fltVal val="0"/>
                                          </p:val>
                                        </p:tav>
                                        <p:tav tm="100000">
                                          <p:val>
                                            <p:strVal val="#ppt_h"/>
                                          </p:val>
                                        </p:tav>
                                      </p:tavLst>
                                    </p:anim>
                                    <p:animEffect transition="in" filter="fade">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5" presetClass="entr" presetSubtype="10"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checkerboard(across)">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circle(in)">
                                      <p:cBhvr>
                                        <p:cTn id="38"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70000">
              <a:srgbClr val="76E1DF"/>
            </a:gs>
            <a:gs pos="0">
              <a:srgbClr val="5782CA"/>
            </a:gs>
            <a:gs pos="30000">
              <a:srgbClr val="D5FF16"/>
            </a:gs>
            <a:gs pos="100000">
              <a:srgbClr val="9E436F"/>
            </a:gs>
          </a:gsLst>
          <a:path path="circle">
            <a:fillToRect l="100000" b="100000"/>
          </a:path>
          <a:tileRect t="-100000" r="-100000"/>
        </a:gra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0" y="0"/>
            <a:ext cx="12191999" cy="1325563"/>
          </a:xfrm>
        </p:spPr>
        <p:txBody>
          <a:bodyPr>
            <a:normAutofit/>
          </a:bodyPr>
          <a:lstStyle/>
          <a:p>
            <a:pPr algn="ctr"/>
            <a:r>
              <a:rPr lang="it-IT" sz="4000" dirty="0">
                <a:latin typeface="Bauhaus 93" panose="04030905020B02020C02" pitchFamily="82" charset="0"/>
              </a:rPr>
              <a:t>Movimenti biochimici: </a:t>
            </a:r>
            <a:br>
              <a:rPr lang="it-IT" sz="4000" dirty="0">
                <a:latin typeface="Bauhaus 93" panose="04030905020B02020C02" pitchFamily="82" charset="0"/>
              </a:rPr>
            </a:br>
            <a:r>
              <a:rPr lang="it-IT" sz="4000" dirty="0">
                <a:latin typeface="Bauhaus 93" panose="04030905020B02020C02" pitchFamily="82" charset="0"/>
              </a:rPr>
              <a:t>Vibrazioni ed oscillazioni</a:t>
            </a:r>
          </a:p>
        </p:txBody>
      </p:sp>
      <p:sp>
        <p:nvSpPr>
          <p:cNvPr id="5" name="Rettangolo 4"/>
          <p:cNvSpPr/>
          <p:nvPr/>
        </p:nvSpPr>
        <p:spPr>
          <a:xfrm>
            <a:off x="1022261" y="1194356"/>
            <a:ext cx="9219525" cy="1938992"/>
          </a:xfrm>
          <a:prstGeom prst="rect">
            <a:avLst/>
          </a:prstGeom>
        </p:spPr>
        <p:txBody>
          <a:bodyPr wrap="square">
            <a:spAutoFit/>
          </a:bodyPr>
          <a:lstStyle/>
          <a:p>
            <a:pPr lvl="0" algn="ctr"/>
            <a:r>
              <a:rPr lang="it-IT" sz="2000" b="1" dirty="0">
                <a:solidFill>
                  <a:prstClr val="black"/>
                </a:solidFill>
                <a:cs typeface="Arial" panose="020B0604020202020204" pitchFamily="34" charset="0"/>
              </a:rPr>
              <a:t>La funzione biologica delle proteine dipende dalla loro flessibilità e dal cambiamento strutturale. I cambiamenti strutturali sono critici in diversi processi: dalla comunicazione cellulare attraverso i canali ionici, alla cattura dell’ossigeno e suo rilascio nell’emoglobina. È stato suggerito che le vibrazioni che si estendono attraverso la proteina giocano un ruolo cruciale nel controllare questi cambiamenti strutturali. </a:t>
            </a:r>
          </a:p>
        </p:txBody>
      </p:sp>
      <p:pic>
        <p:nvPicPr>
          <p:cNvPr id="7" name="Immagine 6"/>
          <p:cNvPicPr>
            <a:picLocks noChangeAspect="1"/>
          </p:cNvPicPr>
          <p:nvPr/>
        </p:nvPicPr>
        <p:blipFill>
          <a:blip r:embed="rId2"/>
          <a:stretch>
            <a:fillRect/>
          </a:stretch>
        </p:blipFill>
        <p:spPr>
          <a:xfrm>
            <a:off x="4074575" y="3519249"/>
            <a:ext cx="4542116" cy="2391083"/>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prst="convex"/>
          </a:sp3d>
        </p:spPr>
      </p:pic>
      <p:pic>
        <p:nvPicPr>
          <p:cNvPr id="8" name="Immagine 7"/>
          <p:cNvPicPr>
            <a:picLocks noChangeAspect="1"/>
          </p:cNvPicPr>
          <p:nvPr/>
        </p:nvPicPr>
        <p:blipFill>
          <a:blip r:embed="rId3"/>
          <a:stretch>
            <a:fillRect/>
          </a:stretch>
        </p:blipFill>
        <p:spPr>
          <a:xfrm>
            <a:off x="9158036" y="2822580"/>
            <a:ext cx="2598945" cy="35027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scene3d>
            <a:camera prst="isometricOffAxis2Left"/>
            <a:lightRig rig="threePt" dir="t"/>
          </a:scene3d>
        </p:spPr>
      </p:pic>
      <p:pic>
        <p:nvPicPr>
          <p:cNvPr id="9" name="Immagine 8"/>
          <p:cNvPicPr>
            <a:picLocks noChangeAspect="1"/>
          </p:cNvPicPr>
          <p:nvPr/>
        </p:nvPicPr>
        <p:blipFill>
          <a:blip r:embed="rId4"/>
          <a:stretch>
            <a:fillRect/>
          </a:stretch>
        </p:blipFill>
        <p:spPr>
          <a:xfrm>
            <a:off x="460036" y="3104236"/>
            <a:ext cx="3187438" cy="32211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scene3d>
            <a:camera prst="isometricOffAxis1Right"/>
            <a:lightRig rig="threePt" dir="t"/>
          </a:scene3d>
        </p:spPr>
      </p:pic>
      <p:pic>
        <p:nvPicPr>
          <p:cNvPr id="3" name="Immagine 2">
            <a:extLst>
              <a:ext uri="{FF2B5EF4-FFF2-40B4-BE49-F238E27FC236}">
                <a16:creationId xmlns:a16="http://schemas.microsoft.com/office/drawing/2014/main" id="{7FFA581D-EC69-F486-1571-8EB29F596C00}"/>
              </a:ext>
            </a:extLst>
          </p:cNvPr>
          <p:cNvPicPr>
            <a:picLocks noChangeAspect="1"/>
          </p:cNvPicPr>
          <p:nvPr/>
        </p:nvPicPr>
        <p:blipFill>
          <a:blip r:embed="rId5">
            <a:alphaModFix amt="50000"/>
          </a:blip>
          <a:stretch>
            <a:fillRect/>
          </a:stretch>
        </p:blipFill>
        <p:spPr>
          <a:xfrm>
            <a:off x="9943129" y="263291"/>
            <a:ext cx="2334595" cy="1740430"/>
          </a:xfrm>
          <a:prstGeom prst="rect">
            <a:avLst/>
          </a:prstGeom>
          <a:effectLst>
            <a:softEdge rad="31750"/>
          </a:effectLst>
          <a:scene3d>
            <a:camera prst="isometricOffAxis2Left"/>
            <a:lightRig rig="threePt" dir="t"/>
          </a:scene3d>
        </p:spPr>
      </p:pic>
      <p:sp>
        <p:nvSpPr>
          <p:cNvPr id="4" name="CasellaDiTesto 3">
            <a:extLst>
              <a:ext uri="{FF2B5EF4-FFF2-40B4-BE49-F238E27FC236}">
                <a16:creationId xmlns:a16="http://schemas.microsoft.com/office/drawing/2014/main" id="{46FB8E48-56BB-BE34-B394-F3D6A301EBDA}"/>
              </a:ext>
            </a:extLst>
          </p:cNvPr>
          <p:cNvSpPr txBox="1"/>
          <p:nvPr/>
        </p:nvSpPr>
        <p:spPr>
          <a:xfrm>
            <a:off x="460036" y="685800"/>
            <a:ext cx="184731" cy="369332"/>
          </a:xfrm>
          <a:prstGeom prst="rect">
            <a:avLst/>
          </a:prstGeom>
          <a:noFill/>
        </p:spPr>
        <p:txBody>
          <a:bodyPr wrap="none" rtlCol="0">
            <a:spAutoFit/>
          </a:bodyPr>
          <a:lstStyle/>
          <a:p>
            <a:endParaRPr lang="it-IT" dirty="0"/>
          </a:p>
        </p:txBody>
      </p:sp>
      <p:pic>
        <p:nvPicPr>
          <p:cNvPr id="6" name="Immagine 5">
            <a:extLst>
              <a:ext uri="{FF2B5EF4-FFF2-40B4-BE49-F238E27FC236}">
                <a16:creationId xmlns:a16="http://schemas.microsoft.com/office/drawing/2014/main" id="{D562AD7D-50E7-BCD2-259D-C2C37F4DA582}"/>
              </a:ext>
            </a:extLst>
          </p:cNvPr>
          <p:cNvPicPr>
            <a:picLocks noChangeAspect="1"/>
          </p:cNvPicPr>
          <p:nvPr/>
        </p:nvPicPr>
        <p:blipFill>
          <a:blip r:embed="rId6">
            <a:alphaModFix amt="50000"/>
          </a:blip>
          <a:stretch>
            <a:fillRect/>
          </a:stretch>
        </p:blipFill>
        <p:spPr>
          <a:xfrm>
            <a:off x="0" y="275667"/>
            <a:ext cx="2842128" cy="1155934"/>
          </a:xfrm>
          <a:prstGeom prst="rect">
            <a:avLst/>
          </a:prstGeom>
          <a:scene3d>
            <a:camera prst="isometricOffAxis1Right"/>
            <a:lightRig rig="threePt" dir="t"/>
          </a:scene3d>
        </p:spPr>
      </p:pic>
    </p:spTree>
    <p:extLst>
      <p:ext uri="{BB962C8B-B14F-4D97-AF65-F5344CB8AC3E}">
        <p14:creationId xmlns:p14="http://schemas.microsoft.com/office/powerpoint/2010/main" val="128466782"/>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fltVal val="0"/>
                                          </p:val>
                                        </p:tav>
                                        <p:tav tm="100000">
                                          <p:val>
                                            <p:strVal val="#ppt_w"/>
                                          </p:val>
                                        </p:tav>
                                      </p:tavLst>
                                    </p:anim>
                                    <p:anim calcmode="lin" valueType="num">
                                      <p:cBhvr>
                                        <p:cTn id="15" dur="1000" fill="hold"/>
                                        <p:tgtEl>
                                          <p:spTgt spid="5"/>
                                        </p:tgtEl>
                                        <p:attrNameLst>
                                          <p:attrName>ppt_h</p:attrName>
                                        </p:attrNameLst>
                                      </p:cBhvr>
                                      <p:tavLst>
                                        <p:tav tm="0">
                                          <p:val>
                                            <p:fltVal val="0"/>
                                          </p:val>
                                        </p:tav>
                                        <p:tav tm="100000">
                                          <p:val>
                                            <p:strVal val="#ppt_h"/>
                                          </p:val>
                                        </p:tav>
                                      </p:tavLst>
                                    </p:anim>
                                    <p:anim calcmode="lin" valueType="num">
                                      <p:cBhvr>
                                        <p:cTn id="16" dur="1000" fill="hold"/>
                                        <p:tgtEl>
                                          <p:spTgt spid="5"/>
                                        </p:tgtEl>
                                        <p:attrNameLst>
                                          <p:attrName>style.rotation</p:attrName>
                                        </p:attrNameLst>
                                      </p:cBhvr>
                                      <p:tavLst>
                                        <p:tav tm="0">
                                          <p:val>
                                            <p:fltVal val="90"/>
                                          </p:val>
                                        </p:tav>
                                        <p:tav tm="100000">
                                          <p:val>
                                            <p:fltVal val="0"/>
                                          </p:val>
                                        </p:tav>
                                      </p:tavLst>
                                    </p:anim>
                                    <p:animEffect transition="in" filter="fade">
                                      <p:cBhvr>
                                        <p:cTn id="17" dur="1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9"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1000" fill="hold"/>
                                        <p:tgtEl>
                                          <p:spTgt spid="9"/>
                                        </p:tgtEl>
                                        <p:attrNameLst>
                                          <p:attrName>ppt_x</p:attrName>
                                        </p:attrNameLst>
                                      </p:cBhvr>
                                      <p:tavLst>
                                        <p:tav tm="0">
                                          <p:val>
                                            <p:strVal val="0-#ppt_w/2"/>
                                          </p:val>
                                        </p:tav>
                                        <p:tav tm="100000">
                                          <p:val>
                                            <p:strVal val="#ppt_x"/>
                                          </p:val>
                                        </p:tav>
                                      </p:tavLst>
                                    </p:anim>
                                    <p:anim calcmode="lin" valueType="num">
                                      <p:cBhvr additive="base">
                                        <p:cTn id="23" dur="1000" fill="hold"/>
                                        <p:tgtEl>
                                          <p:spTgt spid="9"/>
                                        </p:tgtEl>
                                        <p:attrNameLst>
                                          <p:attrName>ppt_y</p:attrName>
                                        </p:attrNameLst>
                                      </p:cBhvr>
                                      <p:tavLst>
                                        <p:tav tm="0">
                                          <p:val>
                                            <p:strVal val="0-#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1000" fill="hold"/>
                                        <p:tgtEl>
                                          <p:spTgt spid="7"/>
                                        </p:tgtEl>
                                        <p:attrNameLst>
                                          <p:attrName>ppt_x</p:attrName>
                                        </p:attrNameLst>
                                      </p:cBhvr>
                                      <p:tavLst>
                                        <p:tav tm="0">
                                          <p:val>
                                            <p:strVal val="#ppt_x"/>
                                          </p:val>
                                        </p:tav>
                                        <p:tav tm="100000">
                                          <p:val>
                                            <p:strVal val="#ppt_x"/>
                                          </p:val>
                                        </p:tav>
                                      </p:tavLst>
                                    </p:anim>
                                    <p:anim calcmode="lin" valueType="num">
                                      <p:cBhvr additive="base">
                                        <p:cTn id="27" dur="1000" fill="hold"/>
                                        <p:tgtEl>
                                          <p:spTgt spid="7"/>
                                        </p:tgtEl>
                                        <p:attrNameLst>
                                          <p:attrName>ppt_y</p:attrName>
                                        </p:attrNameLst>
                                      </p:cBhvr>
                                      <p:tavLst>
                                        <p:tav tm="0">
                                          <p:val>
                                            <p:strVal val="1+#ppt_h/2"/>
                                          </p:val>
                                        </p:tav>
                                        <p:tav tm="100000">
                                          <p:val>
                                            <p:strVal val="#ppt_y"/>
                                          </p:val>
                                        </p:tav>
                                      </p:tavLst>
                                    </p:anim>
                                  </p:childTnLst>
                                </p:cTn>
                              </p:par>
                              <p:par>
                                <p:cTn id="28" presetID="2" presetClass="entr" presetSubtype="3" fill="hold" nodeType="with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additive="base">
                                        <p:cTn id="30" dur="1000" fill="hold"/>
                                        <p:tgtEl>
                                          <p:spTgt spid="8"/>
                                        </p:tgtEl>
                                        <p:attrNameLst>
                                          <p:attrName>ppt_x</p:attrName>
                                        </p:attrNameLst>
                                      </p:cBhvr>
                                      <p:tavLst>
                                        <p:tav tm="0">
                                          <p:val>
                                            <p:strVal val="1+#ppt_w/2"/>
                                          </p:val>
                                        </p:tav>
                                        <p:tav tm="100000">
                                          <p:val>
                                            <p:strVal val="#ppt_x"/>
                                          </p:val>
                                        </p:tav>
                                      </p:tavLst>
                                    </p:anim>
                                    <p:anim calcmode="lin" valueType="num">
                                      <p:cBhvr additive="base">
                                        <p:cTn id="31" dur="10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3" fill="hold" nodeType="clickEffect">
                                  <p:stCondLst>
                                    <p:cond delay="0"/>
                                  </p:stCondLst>
                                  <p:childTnLst>
                                    <p:set>
                                      <p:cBhvr>
                                        <p:cTn id="35" dur="1" fill="hold">
                                          <p:stCondLst>
                                            <p:cond delay="0"/>
                                          </p:stCondLst>
                                        </p:cTn>
                                        <p:tgtEl>
                                          <p:spTgt spid="3"/>
                                        </p:tgtEl>
                                        <p:attrNameLst>
                                          <p:attrName>style.visibility</p:attrName>
                                        </p:attrNameLst>
                                      </p:cBhvr>
                                      <p:to>
                                        <p:strVal val="visible"/>
                                      </p:to>
                                    </p:set>
                                    <p:anim calcmode="lin" valueType="num">
                                      <p:cBhvr additive="base">
                                        <p:cTn id="36" dur="1000" fill="hold"/>
                                        <p:tgtEl>
                                          <p:spTgt spid="3"/>
                                        </p:tgtEl>
                                        <p:attrNameLst>
                                          <p:attrName>ppt_x</p:attrName>
                                        </p:attrNameLst>
                                      </p:cBhvr>
                                      <p:tavLst>
                                        <p:tav tm="0">
                                          <p:val>
                                            <p:strVal val="1+#ppt_w/2"/>
                                          </p:val>
                                        </p:tav>
                                        <p:tav tm="100000">
                                          <p:val>
                                            <p:strVal val="#ppt_x"/>
                                          </p:val>
                                        </p:tav>
                                      </p:tavLst>
                                    </p:anim>
                                    <p:anim calcmode="lin" valueType="num">
                                      <p:cBhvr additive="base">
                                        <p:cTn id="37" dur="1000" fill="hold"/>
                                        <p:tgtEl>
                                          <p:spTgt spid="3"/>
                                        </p:tgtEl>
                                        <p:attrNameLst>
                                          <p:attrName>ppt_y</p:attrName>
                                        </p:attrNameLst>
                                      </p:cBhvr>
                                      <p:tavLst>
                                        <p:tav tm="0">
                                          <p:val>
                                            <p:strVal val="0-#ppt_h/2"/>
                                          </p:val>
                                        </p:tav>
                                        <p:tav tm="100000">
                                          <p:val>
                                            <p:strVal val="#ppt_y"/>
                                          </p:val>
                                        </p:tav>
                                      </p:tavLst>
                                    </p:anim>
                                  </p:childTnLst>
                                </p:cTn>
                              </p:par>
                              <p:par>
                                <p:cTn id="38" presetID="2" presetClass="entr" presetSubtype="9" fill="hold" nodeType="withEffect">
                                  <p:stCondLst>
                                    <p:cond delay="0"/>
                                  </p:stCondLst>
                                  <p:childTnLst>
                                    <p:set>
                                      <p:cBhvr>
                                        <p:cTn id="39" dur="1" fill="hold">
                                          <p:stCondLst>
                                            <p:cond delay="0"/>
                                          </p:stCondLst>
                                        </p:cTn>
                                        <p:tgtEl>
                                          <p:spTgt spid="6"/>
                                        </p:tgtEl>
                                        <p:attrNameLst>
                                          <p:attrName>style.visibility</p:attrName>
                                        </p:attrNameLst>
                                      </p:cBhvr>
                                      <p:to>
                                        <p:strVal val="visible"/>
                                      </p:to>
                                    </p:set>
                                    <p:anim calcmode="lin" valueType="num">
                                      <p:cBhvr additive="base">
                                        <p:cTn id="40" dur="1000" fill="hold"/>
                                        <p:tgtEl>
                                          <p:spTgt spid="6"/>
                                        </p:tgtEl>
                                        <p:attrNameLst>
                                          <p:attrName>ppt_x</p:attrName>
                                        </p:attrNameLst>
                                      </p:cBhvr>
                                      <p:tavLst>
                                        <p:tav tm="0">
                                          <p:val>
                                            <p:strVal val="0-#ppt_w/2"/>
                                          </p:val>
                                        </p:tav>
                                        <p:tav tm="100000">
                                          <p:val>
                                            <p:strVal val="#ppt_x"/>
                                          </p:val>
                                        </p:tav>
                                      </p:tavLst>
                                    </p:anim>
                                    <p:anim calcmode="lin" valueType="num">
                                      <p:cBhvr additive="base">
                                        <p:cTn id="41"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000" b="-1000"/>
          </a:stretch>
        </a:blip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0" y="0"/>
            <a:ext cx="12192000" cy="1325563"/>
          </a:xfrm>
        </p:spPr>
        <p:txBody>
          <a:bodyPr/>
          <a:lstStyle/>
          <a:p>
            <a:pPr algn="ctr"/>
            <a:r>
              <a:rPr lang="it-IT" dirty="0">
                <a:solidFill>
                  <a:srgbClr val="FFFF00"/>
                </a:solidFill>
                <a:latin typeface="Bauhaus 93" panose="04030905020B02020C02" pitchFamily="82" charset="0"/>
              </a:rPr>
              <a:t>Movimenti vitali</a:t>
            </a:r>
          </a:p>
        </p:txBody>
      </p:sp>
      <p:sp>
        <p:nvSpPr>
          <p:cNvPr id="5" name="Rettangolo 4"/>
          <p:cNvSpPr/>
          <p:nvPr/>
        </p:nvSpPr>
        <p:spPr>
          <a:xfrm>
            <a:off x="3345180" y="1142683"/>
            <a:ext cx="5501640" cy="1754326"/>
          </a:xfrm>
          <a:prstGeom prst="rect">
            <a:avLst/>
          </a:prstGeom>
        </p:spPr>
        <p:txBody>
          <a:bodyPr wrap="square">
            <a:spAutoFit/>
          </a:bodyPr>
          <a:lstStyle/>
          <a:p>
            <a:pPr algn="ctr"/>
            <a:r>
              <a:rPr lang="it-IT" b="1" dirty="0">
                <a:solidFill>
                  <a:srgbClr val="FFFF00"/>
                </a:solidFill>
                <a:cs typeface="Times New Roman" panose="02020603050405020304" pitchFamily="18" charset="0"/>
              </a:rPr>
              <a:t>La sincronizzazione di oscillatori accoppiati è una affascinante manifestazione di auto-organizzazione che la natura usa per orchestrare processi essenziali per la vita, come il battito cardiaco. Le proteine con struttura elica-ansa-elica funzionano come oscillatori capaci di processi vibrazionali prolungati nel tempo.</a:t>
            </a:r>
          </a:p>
        </p:txBody>
      </p:sp>
      <p:pic>
        <p:nvPicPr>
          <p:cNvPr id="7" name="Picture 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626" t="3269" r="3973" b="3323"/>
          <a:stretch/>
        </p:blipFill>
        <p:spPr>
          <a:xfrm>
            <a:off x="4392276" y="3686604"/>
            <a:ext cx="3594728" cy="256513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 name="cardiomiociti-17799 (1)">
            <a:hlinkClick r:id="" action="ppaction://media"/>
            <a:extLst>
              <a:ext uri="{FF2B5EF4-FFF2-40B4-BE49-F238E27FC236}">
                <a16:creationId xmlns:a16="http://schemas.microsoft.com/office/drawing/2014/main" id="{9E989326-FECA-E7FC-133D-8FF1E46F8B2F}"/>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98839" y="4114800"/>
            <a:ext cx="2946342" cy="1865831"/>
          </a:xfrm>
          <a:prstGeom prst="rect">
            <a:avLst/>
          </a:prstGeom>
        </p:spPr>
      </p:pic>
      <p:sp>
        <p:nvSpPr>
          <p:cNvPr id="4" name="CasellaDiTesto 3">
            <a:extLst>
              <a:ext uri="{FF2B5EF4-FFF2-40B4-BE49-F238E27FC236}">
                <a16:creationId xmlns:a16="http://schemas.microsoft.com/office/drawing/2014/main" id="{3435254B-9849-8B0B-EBF5-BFE12470859D}"/>
              </a:ext>
            </a:extLst>
          </p:cNvPr>
          <p:cNvSpPr txBox="1"/>
          <p:nvPr/>
        </p:nvSpPr>
        <p:spPr>
          <a:xfrm>
            <a:off x="9053908" y="3686604"/>
            <a:ext cx="2609850" cy="2585323"/>
          </a:xfrm>
          <a:prstGeom prst="rect">
            <a:avLst/>
          </a:prstGeom>
          <a:noFill/>
        </p:spPr>
        <p:txBody>
          <a:bodyPr wrap="square" rtlCol="0">
            <a:spAutoFit/>
          </a:bodyPr>
          <a:lstStyle/>
          <a:p>
            <a:pPr algn="ctr"/>
            <a:r>
              <a:rPr lang="it-IT" i="1" dirty="0">
                <a:solidFill>
                  <a:schemeClr val="bg1"/>
                </a:solidFill>
                <a:latin typeface="Forte" panose="03060902040502070203" pitchFamily="66" charset="0"/>
              </a:rPr>
              <a:t>Mondo ed umanità sono dunque vincolo d’unione, vincolo di complessità, la cui origine è un miracolo d’esistenza generato dalla meraviglia che sconvolge, ma fa tornare a respirare e a pensare.</a:t>
            </a:r>
          </a:p>
        </p:txBody>
      </p:sp>
    </p:spTree>
    <p:extLst>
      <p:ext uri="{BB962C8B-B14F-4D97-AF65-F5344CB8AC3E}">
        <p14:creationId xmlns:p14="http://schemas.microsoft.com/office/powerpoint/2010/main" val="76485478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ppt_x"/>
                                          </p:val>
                                        </p:tav>
                                        <p:tav tm="100000">
                                          <p:val>
                                            <p:strVal val="#ppt_x"/>
                                          </p:val>
                                        </p:tav>
                                      </p:tavLst>
                                    </p:anim>
                                    <p:anim calcmode="lin" valueType="num">
                                      <p:cBhvr additive="base">
                                        <p:cTn id="12" dur="10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1000" fill="hold"/>
                                        <p:tgtEl>
                                          <p:spTgt spid="7"/>
                                        </p:tgtEl>
                                        <p:attrNameLst>
                                          <p:attrName>ppt_x</p:attrName>
                                        </p:attrNameLst>
                                      </p:cBhvr>
                                      <p:tavLst>
                                        <p:tav tm="0">
                                          <p:val>
                                            <p:strVal val="#ppt_x"/>
                                          </p:val>
                                        </p:tav>
                                        <p:tav tm="100000">
                                          <p:val>
                                            <p:strVal val="#ppt_x"/>
                                          </p:val>
                                        </p:tav>
                                      </p:tavLst>
                                    </p:anim>
                                    <p:anim calcmode="lin" valueType="num">
                                      <p:cBhvr additive="base">
                                        <p:cTn id="16"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9200" fill="hold"/>
                                        <p:tgtEl>
                                          <p:spTgt spid="3"/>
                                        </p:tgtEl>
                                      </p:cBhvr>
                                    </p:cmd>
                                  </p:childTnLst>
                                </p:cTn>
                              </p:par>
                              <p:par>
                                <p:cTn id="21" presetID="2" presetClass="entr" presetSubtype="6"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1000" fill="hold"/>
                                        <p:tgtEl>
                                          <p:spTgt spid="4"/>
                                        </p:tgtEl>
                                        <p:attrNameLst>
                                          <p:attrName>ppt_x</p:attrName>
                                        </p:attrNameLst>
                                      </p:cBhvr>
                                      <p:tavLst>
                                        <p:tav tm="0">
                                          <p:val>
                                            <p:strVal val="1+#ppt_w/2"/>
                                          </p:val>
                                        </p:tav>
                                        <p:tav tm="100000">
                                          <p:val>
                                            <p:strVal val="#ppt_x"/>
                                          </p:val>
                                        </p:tav>
                                      </p:tavLst>
                                    </p:anim>
                                    <p:anim calcmode="lin" valueType="num">
                                      <p:cBhvr additive="base">
                                        <p:cTn id="24"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5" fill="hold" display="0">
                  <p:stCondLst>
                    <p:cond delay="indefinite"/>
                  </p:stCondLst>
                </p:cTn>
                <p:tgtEl>
                  <p:spTgt spid="3"/>
                </p:tgtEl>
              </p:cMediaNode>
            </p:video>
            <p:seq concurrent="1" nextAc="seek">
              <p:cTn id="26" restart="whenNotActive" fill="hold" evtFilter="cancelBubble" nodeType="interactiveSeq">
                <p:stCondLst>
                  <p:cond evt="onClick" delay="0">
                    <p:tgtEl>
                      <p:spTgt spid="3"/>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3"/>
                                        </p:tgtEl>
                                      </p:cBhvr>
                                    </p:cmd>
                                  </p:childTnLst>
                                </p:cTn>
                              </p:par>
                            </p:childTnLst>
                          </p:cTn>
                        </p:par>
                      </p:childTnLst>
                    </p:cTn>
                  </p:par>
                </p:childTnLst>
              </p:cTn>
              <p:nextCondLst>
                <p:cond evt="onClick" delay="0">
                  <p:tgtEl>
                    <p:spTgt spid="3"/>
                  </p:tgtEl>
                </p:cond>
              </p:nextCondLst>
            </p:seq>
          </p:childTnLst>
        </p:cTn>
      </p:par>
    </p:tnLst>
    <p:bldLst>
      <p:bldP spid="2" grpId="0"/>
      <p:bldP spid="5"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5000"/>
            <a:lum/>
          </a:blip>
          <a:srcRect/>
          <a:stretch>
            <a:fillRect t="-3000" b="-3000"/>
          </a:stretch>
        </a:blipFill>
        <a:effectLst/>
      </p:bgPr>
    </p:bg>
    <p:spTree>
      <p:nvGrpSpPr>
        <p:cNvPr id="1" name=""/>
        <p:cNvGrpSpPr/>
        <p:nvPr/>
      </p:nvGrpSpPr>
      <p:grpSpPr>
        <a:xfrm>
          <a:off x="0" y="0"/>
          <a:ext cx="0" cy="0"/>
          <a:chOff x="0" y="0"/>
          <a:chExt cx="0" cy="0"/>
        </a:xfrm>
      </p:grpSpPr>
      <p:sp>
        <p:nvSpPr>
          <p:cNvPr id="12" name="Rettangolo arrotondato 11"/>
          <p:cNvSpPr/>
          <p:nvPr/>
        </p:nvSpPr>
        <p:spPr>
          <a:xfrm>
            <a:off x="311646" y="3012036"/>
            <a:ext cx="5738468" cy="1395983"/>
          </a:xfrm>
          <a:prstGeom prst="roundRect">
            <a:avLst/>
          </a:prstGeom>
          <a:gradFill flip="none" rotWithShape="1">
            <a:gsLst>
              <a:gs pos="0">
                <a:srgbClr val="A5F0F9">
                  <a:alpha val="30000"/>
                </a:srgbClr>
              </a:gs>
              <a:gs pos="100000">
                <a:srgbClr val="8C77B9"/>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Rettangolo arrotondato 1"/>
          <p:cNvSpPr/>
          <p:nvPr/>
        </p:nvSpPr>
        <p:spPr>
          <a:xfrm>
            <a:off x="273125" y="1324992"/>
            <a:ext cx="5738468" cy="1395983"/>
          </a:xfrm>
          <a:prstGeom prst="roundRect">
            <a:avLst/>
          </a:prstGeom>
          <a:gradFill flip="none" rotWithShape="1">
            <a:gsLst>
              <a:gs pos="0">
                <a:srgbClr val="A5F0F9">
                  <a:alpha val="30000"/>
                </a:srgbClr>
              </a:gs>
              <a:gs pos="100000">
                <a:srgbClr val="8C77B9"/>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Rettangolo arrotondato 10"/>
          <p:cNvSpPr/>
          <p:nvPr/>
        </p:nvSpPr>
        <p:spPr>
          <a:xfrm>
            <a:off x="570803" y="1455269"/>
            <a:ext cx="5334675" cy="1135427"/>
          </a:xfrm>
          <a:prstGeom prst="roundRect">
            <a:avLst/>
          </a:prstGeom>
          <a:gradFill flip="none" rotWithShape="1">
            <a:gsLst>
              <a:gs pos="0">
                <a:srgbClr val="A5F0F9">
                  <a:alpha val="60000"/>
                </a:srgbClr>
              </a:gs>
              <a:gs pos="100000">
                <a:srgbClr val="8C77B9"/>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Rettangolo arrotondato 9"/>
          <p:cNvSpPr/>
          <p:nvPr/>
        </p:nvSpPr>
        <p:spPr>
          <a:xfrm>
            <a:off x="353717" y="1418113"/>
            <a:ext cx="5530665" cy="1232442"/>
          </a:xfrm>
          <a:prstGeom prst="roundRect">
            <a:avLst/>
          </a:prstGeom>
          <a:gradFill flip="none" rotWithShape="1">
            <a:gsLst>
              <a:gs pos="0">
                <a:srgbClr val="A5F0F9">
                  <a:alpha val="40000"/>
                </a:srgbClr>
              </a:gs>
              <a:gs pos="100000">
                <a:srgbClr val="8C77B9"/>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CasellaDiTesto 7"/>
          <p:cNvSpPr txBox="1"/>
          <p:nvPr/>
        </p:nvSpPr>
        <p:spPr>
          <a:xfrm>
            <a:off x="380317" y="1450922"/>
            <a:ext cx="5512274" cy="1200329"/>
          </a:xfrm>
          <a:prstGeom prst="rect">
            <a:avLst/>
          </a:prstGeom>
          <a:noFill/>
        </p:spPr>
        <p:txBody>
          <a:bodyPr wrap="square" rtlCol="0">
            <a:spAutoFit/>
          </a:bodyPr>
          <a:lstStyle/>
          <a:p>
            <a:pPr algn="just"/>
            <a:r>
              <a:rPr lang="it-IT" b="1" dirty="0">
                <a:solidFill>
                  <a:prstClr val="black"/>
                </a:solidFill>
                <a:cs typeface="Times New Roman" panose="02020603050405020304" pitchFamily="18" charset="0"/>
              </a:rPr>
              <a:t>Quando una molecola organica viene investita da una radiazione infrarossa, l’energia ceduta dalla radiazione stessa viene convertita in energia vibrazionale, e sono due i modi fondamentali in cui la molecola può vibrare:</a:t>
            </a:r>
          </a:p>
        </p:txBody>
      </p:sp>
      <p:sp>
        <p:nvSpPr>
          <p:cNvPr id="20" name="Rettangolo arrotondato 19"/>
          <p:cNvSpPr/>
          <p:nvPr/>
        </p:nvSpPr>
        <p:spPr>
          <a:xfrm>
            <a:off x="5808968" y="4601779"/>
            <a:ext cx="6183955" cy="1037738"/>
          </a:xfrm>
          <a:prstGeom prst="roundRect">
            <a:avLst/>
          </a:prstGeom>
          <a:gradFill flip="none" rotWithShape="1">
            <a:gsLst>
              <a:gs pos="0">
                <a:srgbClr val="A5F0F9">
                  <a:alpha val="40000"/>
                </a:srgbClr>
              </a:gs>
              <a:gs pos="100000">
                <a:srgbClr val="8C77B9"/>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 name="Rettangolo arrotondato 18"/>
          <p:cNvSpPr/>
          <p:nvPr/>
        </p:nvSpPr>
        <p:spPr>
          <a:xfrm>
            <a:off x="5682201" y="4524405"/>
            <a:ext cx="6423688" cy="1167004"/>
          </a:xfrm>
          <a:prstGeom prst="roundRect">
            <a:avLst/>
          </a:prstGeom>
          <a:gradFill flip="none" rotWithShape="1">
            <a:gsLst>
              <a:gs pos="0">
                <a:srgbClr val="A5F0F9">
                  <a:alpha val="30000"/>
                </a:srgbClr>
              </a:gs>
              <a:gs pos="100000">
                <a:srgbClr val="8C77B9"/>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Rettangolo arrotondato 16"/>
          <p:cNvSpPr/>
          <p:nvPr/>
        </p:nvSpPr>
        <p:spPr>
          <a:xfrm>
            <a:off x="353717" y="3097403"/>
            <a:ext cx="5595535" cy="1275370"/>
          </a:xfrm>
          <a:prstGeom prst="roundRect">
            <a:avLst/>
          </a:prstGeom>
          <a:gradFill flip="none" rotWithShape="1">
            <a:gsLst>
              <a:gs pos="0">
                <a:srgbClr val="A5F0F9">
                  <a:alpha val="40000"/>
                </a:srgbClr>
              </a:gs>
              <a:gs pos="100000">
                <a:srgbClr val="8C77B9"/>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Titolo 3"/>
          <p:cNvSpPr>
            <a:spLocks noGrp="1"/>
          </p:cNvSpPr>
          <p:nvPr>
            <p:ph type="title"/>
          </p:nvPr>
        </p:nvSpPr>
        <p:spPr>
          <a:xfrm>
            <a:off x="3244048" y="149849"/>
            <a:ext cx="6352713" cy="1325563"/>
          </a:xfrm>
        </p:spPr>
        <p:txBody>
          <a:bodyPr/>
          <a:lstStyle/>
          <a:p>
            <a:r>
              <a:rPr lang="it-IT" b="1" dirty="0">
                <a:latin typeface="Algerian" panose="04020705040A02060702" pitchFamily="82" charset="0"/>
              </a:rPr>
              <a:t>le vibrazioni nell’IR</a:t>
            </a:r>
          </a:p>
        </p:txBody>
      </p:sp>
      <p:pic>
        <p:nvPicPr>
          <p:cNvPr id="7" name="Immagin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2080" y="2090302"/>
            <a:ext cx="5655185" cy="1708337"/>
          </a:xfrm>
          <a:prstGeom prst="rect">
            <a:avLst/>
          </a:prstGeom>
          <a:ln>
            <a:noFill/>
          </a:ln>
          <a:effectLst>
            <a:softEdge rad="112500"/>
          </a:effectLst>
        </p:spPr>
      </p:pic>
      <p:pic>
        <p:nvPicPr>
          <p:cNvPr id="14" name="Immagine 13"/>
          <p:cNvPicPr>
            <a:picLocks noChangeAspect="1"/>
          </p:cNvPicPr>
          <p:nvPr/>
        </p:nvPicPr>
        <p:blipFill>
          <a:blip r:embed="rId4"/>
          <a:stretch>
            <a:fillRect/>
          </a:stretch>
        </p:blipFill>
        <p:spPr>
          <a:xfrm>
            <a:off x="674703" y="4698780"/>
            <a:ext cx="3971647" cy="1863231"/>
          </a:xfrm>
          <a:prstGeom prst="rect">
            <a:avLst/>
          </a:prstGeom>
          <a:ln>
            <a:noFill/>
          </a:ln>
          <a:effectLst>
            <a:outerShdw blurRad="292100" dist="139700" dir="2700000" algn="tl" rotWithShape="0">
              <a:srgbClr val="333333">
                <a:alpha val="65000"/>
              </a:srgbClr>
            </a:outerShdw>
          </a:effectLst>
        </p:spPr>
      </p:pic>
      <p:sp>
        <p:nvSpPr>
          <p:cNvPr id="15" name="CasellaDiTesto 14"/>
          <p:cNvSpPr txBox="1"/>
          <p:nvPr/>
        </p:nvSpPr>
        <p:spPr>
          <a:xfrm>
            <a:off x="5426506" y="5944643"/>
            <a:ext cx="5932555" cy="830997"/>
          </a:xfrm>
          <a:prstGeom prst="rect">
            <a:avLst/>
          </a:prstGeom>
          <a:noFill/>
        </p:spPr>
        <p:txBody>
          <a:bodyPr wrap="square" rtlCol="0">
            <a:spAutoFit/>
          </a:bodyPr>
          <a:lstStyle/>
          <a:p>
            <a:pPr algn="ctr"/>
            <a:r>
              <a:rPr lang="it-IT" sz="2400" dirty="0">
                <a:solidFill>
                  <a:prstClr val="black"/>
                </a:solidFill>
                <a:latin typeface="Harlow Solid Italic" panose="04030604020F02020D02" pitchFamily="82" charset="0"/>
                <a:cs typeface="Times New Roman" panose="02020603050405020304" pitchFamily="18" charset="0"/>
              </a:rPr>
              <a:t>Il senso dell'arte non è la forma, ma la vibrazione che trasmette.</a:t>
            </a:r>
          </a:p>
        </p:txBody>
      </p:sp>
      <p:sp>
        <p:nvSpPr>
          <p:cNvPr id="18" name="Rettangolo arrotondato 17"/>
          <p:cNvSpPr/>
          <p:nvPr/>
        </p:nvSpPr>
        <p:spPr>
          <a:xfrm>
            <a:off x="523492" y="3169388"/>
            <a:ext cx="5322862" cy="1152718"/>
          </a:xfrm>
          <a:prstGeom prst="roundRect">
            <a:avLst/>
          </a:prstGeom>
          <a:gradFill flip="none" rotWithShape="1">
            <a:gsLst>
              <a:gs pos="0">
                <a:srgbClr val="A5F0F9">
                  <a:alpha val="60000"/>
                </a:srgbClr>
              </a:gs>
              <a:gs pos="100000">
                <a:srgbClr val="8C77B9"/>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CasellaDiTesto 12"/>
          <p:cNvSpPr txBox="1"/>
          <p:nvPr/>
        </p:nvSpPr>
        <p:spPr>
          <a:xfrm>
            <a:off x="519448" y="3145582"/>
            <a:ext cx="5322863" cy="1200329"/>
          </a:xfrm>
          <a:prstGeom prst="rect">
            <a:avLst/>
          </a:prstGeom>
          <a:noFill/>
        </p:spPr>
        <p:txBody>
          <a:bodyPr wrap="square" rtlCol="0">
            <a:spAutoFit/>
          </a:bodyPr>
          <a:lstStyle/>
          <a:p>
            <a:pPr marL="285750" indent="-285750" algn="just">
              <a:buFont typeface="Wingdings" panose="05000000000000000000" pitchFamily="2" charset="2"/>
              <a:buChar char="v"/>
            </a:pPr>
            <a:r>
              <a:rPr lang="it-IT" b="1" dirty="0">
                <a:solidFill>
                  <a:prstClr val="black"/>
                </a:solidFill>
                <a:cs typeface="Times New Roman" panose="02020603050405020304" pitchFamily="18" charset="0"/>
              </a:rPr>
              <a:t>Vibrazione di stretching (stiramento): dovuto a stiramento ritmico lungo l’asse di legame;</a:t>
            </a:r>
          </a:p>
          <a:p>
            <a:pPr marL="285750" indent="-285750" algn="just">
              <a:buFont typeface="Wingdings" panose="05000000000000000000" pitchFamily="2" charset="2"/>
              <a:buChar char="v"/>
            </a:pPr>
            <a:r>
              <a:rPr lang="it-IT" b="1" dirty="0">
                <a:solidFill>
                  <a:prstClr val="black"/>
                </a:solidFill>
                <a:cs typeface="Times New Roman" panose="02020603050405020304" pitchFamily="18" charset="0"/>
              </a:rPr>
              <a:t>Vibrazione di bending (piegamento): dovuto a variazione dell’angolo di legame.</a:t>
            </a:r>
          </a:p>
        </p:txBody>
      </p:sp>
      <p:sp>
        <p:nvSpPr>
          <p:cNvPr id="21" name="Rettangolo arrotondato 20"/>
          <p:cNvSpPr/>
          <p:nvPr/>
        </p:nvSpPr>
        <p:spPr>
          <a:xfrm>
            <a:off x="5892590" y="4615058"/>
            <a:ext cx="6056743" cy="961115"/>
          </a:xfrm>
          <a:prstGeom prst="roundRect">
            <a:avLst/>
          </a:prstGeom>
          <a:gradFill flip="none" rotWithShape="1">
            <a:gsLst>
              <a:gs pos="0">
                <a:srgbClr val="A5F0F9">
                  <a:alpha val="60000"/>
                </a:srgbClr>
              </a:gs>
              <a:gs pos="100000">
                <a:srgbClr val="8C77B9"/>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Rettangolo 15"/>
          <p:cNvSpPr/>
          <p:nvPr/>
        </p:nvSpPr>
        <p:spPr>
          <a:xfrm>
            <a:off x="5783291" y="4531087"/>
            <a:ext cx="6221507" cy="1200329"/>
          </a:xfrm>
          <a:prstGeom prst="rect">
            <a:avLst/>
          </a:prstGeom>
        </p:spPr>
        <p:txBody>
          <a:bodyPr wrap="square">
            <a:spAutoFit/>
          </a:bodyPr>
          <a:lstStyle/>
          <a:p>
            <a:pPr algn="just"/>
            <a:r>
              <a:rPr lang="it-IT" b="1" dirty="0">
                <a:solidFill>
                  <a:prstClr val="black"/>
                </a:solidFill>
                <a:cs typeface="Times New Roman" panose="02020603050405020304" pitchFamily="18" charset="0"/>
              </a:rPr>
              <a:t>È stupefacente come in un'epoca di trasformazioni così rapide che rendono impossibile una coscienza analitica che le accompagni, le opere artistiche trasmettano sensazioni e vibrazioni uniche. </a:t>
            </a:r>
          </a:p>
        </p:txBody>
      </p:sp>
    </p:spTree>
    <p:extLst>
      <p:ext uri="{BB962C8B-B14F-4D97-AF65-F5344CB8AC3E}">
        <p14:creationId xmlns:p14="http://schemas.microsoft.com/office/powerpoint/2010/main" val="950401651"/>
      </p:ext>
    </p:extLst>
  </p:cSld>
  <p:clrMapOvr>
    <a:masterClrMapping/>
  </p:clrMapOvr>
  <mc:AlternateContent xmlns:mc="http://schemas.openxmlformats.org/markup-compatibility/2006" xmlns:p14="http://schemas.microsoft.com/office/powerpoint/2010/main">
    <mc:Choice Requires="p14">
      <p:transition spd="slow" p14:dur="1200">
        <p14:prism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3" presetClass="emph" presetSubtype="2" fill="hold" grpId="2" nodeType="clickEffect">
                                  <p:stCondLst>
                                    <p:cond delay="0"/>
                                  </p:stCondLst>
                                  <p:childTnLst>
                                    <p:animClr clrSpc="rgb" dir="cw">
                                      <p:cBhvr override="childStyle">
                                        <p:cTn id="13" dur="2000" fill="hold"/>
                                        <p:tgtEl>
                                          <p:spTgt spid="4"/>
                                        </p:tgtEl>
                                        <p:attrNameLst>
                                          <p:attrName>style.color</p:attrName>
                                        </p:attrNameLst>
                                      </p:cBhvr>
                                      <p:to>
                                        <a:srgbClr val="FF0000"/>
                                      </p:to>
                                    </p:animClr>
                                  </p:childTnLst>
                                </p:cTn>
                              </p:par>
                              <p:par>
                                <p:cTn id="14" presetID="2" presetClass="entr" presetSubtype="9"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1500" fill="hold"/>
                                        <p:tgtEl>
                                          <p:spTgt spid="11"/>
                                        </p:tgtEl>
                                        <p:attrNameLst>
                                          <p:attrName>ppt_x</p:attrName>
                                        </p:attrNameLst>
                                      </p:cBhvr>
                                      <p:tavLst>
                                        <p:tav tm="0">
                                          <p:val>
                                            <p:strVal val="0-#ppt_w/2"/>
                                          </p:val>
                                        </p:tav>
                                        <p:tav tm="100000">
                                          <p:val>
                                            <p:strVal val="#ppt_x"/>
                                          </p:val>
                                        </p:tav>
                                      </p:tavLst>
                                    </p:anim>
                                    <p:anim calcmode="lin" valueType="num">
                                      <p:cBhvr additive="base">
                                        <p:cTn id="17" dur="1500" fill="hold"/>
                                        <p:tgtEl>
                                          <p:spTgt spid="11"/>
                                        </p:tgtEl>
                                        <p:attrNameLst>
                                          <p:attrName>ppt_y</p:attrName>
                                        </p:attrNameLst>
                                      </p:cBhvr>
                                      <p:tavLst>
                                        <p:tav tm="0">
                                          <p:val>
                                            <p:strVal val="0-#ppt_h/2"/>
                                          </p:val>
                                        </p:tav>
                                        <p:tav tm="100000">
                                          <p:val>
                                            <p:strVal val="#ppt_y"/>
                                          </p:val>
                                        </p:tav>
                                      </p:tavLst>
                                    </p:anim>
                                  </p:childTnLst>
                                </p:cTn>
                              </p:par>
                              <p:par>
                                <p:cTn id="18" presetID="2" presetClass="entr" presetSubtype="3"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1500" fill="hold"/>
                                        <p:tgtEl>
                                          <p:spTgt spid="10"/>
                                        </p:tgtEl>
                                        <p:attrNameLst>
                                          <p:attrName>ppt_x</p:attrName>
                                        </p:attrNameLst>
                                      </p:cBhvr>
                                      <p:tavLst>
                                        <p:tav tm="0">
                                          <p:val>
                                            <p:strVal val="1+#ppt_w/2"/>
                                          </p:val>
                                        </p:tav>
                                        <p:tav tm="100000">
                                          <p:val>
                                            <p:strVal val="#ppt_x"/>
                                          </p:val>
                                        </p:tav>
                                      </p:tavLst>
                                    </p:anim>
                                    <p:anim calcmode="lin" valueType="num">
                                      <p:cBhvr additive="base">
                                        <p:cTn id="21" dur="1500" fill="hold"/>
                                        <p:tgtEl>
                                          <p:spTgt spid="10"/>
                                        </p:tgtEl>
                                        <p:attrNameLst>
                                          <p:attrName>ppt_y</p:attrName>
                                        </p:attrNameLst>
                                      </p:cBhvr>
                                      <p:tavLst>
                                        <p:tav tm="0">
                                          <p:val>
                                            <p:strVal val="0-#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additive="base">
                                        <p:cTn id="24" dur="1500" fill="hold"/>
                                        <p:tgtEl>
                                          <p:spTgt spid="2"/>
                                        </p:tgtEl>
                                        <p:attrNameLst>
                                          <p:attrName>ppt_x</p:attrName>
                                        </p:attrNameLst>
                                      </p:cBhvr>
                                      <p:tavLst>
                                        <p:tav tm="0">
                                          <p:val>
                                            <p:strVal val="#ppt_x"/>
                                          </p:val>
                                        </p:tav>
                                        <p:tav tm="100000">
                                          <p:val>
                                            <p:strVal val="#ppt_x"/>
                                          </p:val>
                                        </p:tav>
                                      </p:tavLst>
                                    </p:anim>
                                    <p:anim calcmode="lin" valueType="num">
                                      <p:cBhvr additive="base">
                                        <p:cTn id="25" dur="1500" fill="hold"/>
                                        <p:tgtEl>
                                          <p:spTgt spid="2"/>
                                        </p:tgtEl>
                                        <p:attrNameLst>
                                          <p:attrName>ppt_y</p:attrName>
                                        </p:attrNameLst>
                                      </p:cBhvr>
                                      <p:tavLst>
                                        <p:tav tm="0">
                                          <p:val>
                                            <p:strVal val="1+#ppt_h/2"/>
                                          </p:val>
                                        </p:tav>
                                        <p:tav tm="100000">
                                          <p:val>
                                            <p:strVal val="#ppt_y"/>
                                          </p:val>
                                        </p:tav>
                                      </p:tavLst>
                                    </p:anim>
                                  </p:childTnLst>
                                </p:cTn>
                              </p:par>
                              <p:par>
                                <p:cTn id="26" presetID="2" presetClass="entr" presetSubtype="1"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additive="base">
                                        <p:cTn id="28" dur="1500" fill="hold"/>
                                        <p:tgtEl>
                                          <p:spTgt spid="8"/>
                                        </p:tgtEl>
                                        <p:attrNameLst>
                                          <p:attrName>ppt_x</p:attrName>
                                        </p:attrNameLst>
                                      </p:cBhvr>
                                      <p:tavLst>
                                        <p:tav tm="0">
                                          <p:val>
                                            <p:strVal val="#ppt_x"/>
                                          </p:val>
                                        </p:tav>
                                        <p:tav tm="100000">
                                          <p:val>
                                            <p:strVal val="#ppt_x"/>
                                          </p:val>
                                        </p:tav>
                                      </p:tavLst>
                                    </p:anim>
                                    <p:anim calcmode="lin" valueType="num">
                                      <p:cBhvr additive="base">
                                        <p:cTn id="29" dur="1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circle(in)">
                                      <p:cBhvr>
                                        <p:cTn id="34" dur="2000"/>
                                        <p:tgtEl>
                                          <p:spTgt spid="7"/>
                                        </p:tgtEl>
                                      </p:cBhvr>
                                    </p:animEffect>
                                  </p:childTnLst>
                                </p:cTn>
                              </p:par>
                              <p:par>
                                <p:cTn id="35" presetID="2" presetClass="entr" presetSubtype="9"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1500" fill="hold"/>
                                        <p:tgtEl>
                                          <p:spTgt spid="12"/>
                                        </p:tgtEl>
                                        <p:attrNameLst>
                                          <p:attrName>ppt_x</p:attrName>
                                        </p:attrNameLst>
                                      </p:cBhvr>
                                      <p:tavLst>
                                        <p:tav tm="0">
                                          <p:val>
                                            <p:strVal val="0-#ppt_w/2"/>
                                          </p:val>
                                        </p:tav>
                                        <p:tav tm="100000">
                                          <p:val>
                                            <p:strVal val="#ppt_x"/>
                                          </p:val>
                                        </p:tav>
                                      </p:tavLst>
                                    </p:anim>
                                    <p:anim calcmode="lin" valueType="num">
                                      <p:cBhvr additive="base">
                                        <p:cTn id="38" dur="1500" fill="hold"/>
                                        <p:tgtEl>
                                          <p:spTgt spid="12"/>
                                        </p:tgtEl>
                                        <p:attrNameLst>
                                          <p:attrName>ppt_y</p:attrName>
                                        </p:attrNameLst>
                                      </p:cBhvr>
                                      <p:tavLst>
                                        <p:tav tm="0">
                                          <p:val>
                                            <p:strVal val="0-#ppt_h/2"/>
                                          </p:val>
                                        </p:tav>
                                        <p:tav tm="100000">
                                          <p:val>
                                            <p:strVal val="#ppt_y"/>
                                          </p:val>
                                        </p:tav>
                                      </p:tavLst>
                                    </p:anim>
                                  </p:childTnLst>
                                </p:cTn>
                              </p:par>
                              <p:par>
                                <p:cTn id="39" presetID="2" presetClass="entr" presetSubtype="3"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anim calcmode="lin" valueType="num">
                                      <p:cBhvr additive="base">
                                        <p:cTn id="41" dur="1500" fill="hold"/>
                                        <p:tgtEl>
                                          <p:spTgt spid="17"/>
                                        </p:tgtEl>
                                        <p:attrNameLst>
                                          <p:attrName>ppt_x</p:attrName>
                                        </p:attrNameLst>
                                      </p:cBhvr>
                                      <p:tavLst>
                                        <p:tav tm="0">
                                          <p:val>
                                            <p:strVal val="1+#ppt_w/2"/>
                                          </p:val>
                                        </p:tav>
                                        <p:tav tm="100000">
                                          <p:val>
                                            <p:strVal val="#ppt_x"/>
                                          </p:val>
                                        </p:tav>
                                      </p:tavLst>
                                    </p:anim>
                                    <p:anim calcmode="lin" valueType="num">
                                      <p:cBhvr additive="base">
                                        <p:cTn id="42" dur="1500" fill="hold"/>
                                        <p:tgtEl>
                                          <p:spTgt spid="17"/>
                                        </p:tgtEl>
                                        <p:attrNameLst>
                                          <p:attrName>ppt_y</p:attrName>
                                        </p:attrNameLst>
                                      </p:cBhvr>
                                      <p:tavLst>
                                        <p:tav tm="0">
                                          <p:val>
                                            <p:strVal val="0-#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8"/>
                                        </p:tgtEl>
                                        <p:attrNameLst>
                                          <p:attrName>style.visibility</p:attrName>
                                        </p:attrNameLst>
                                      </p:cBhvr>
                                      <p:to>
                                        <p:strVal val="visible"/>
                                      </p:to>
                                    </p:set>
                                    <p:anim calcmode="lin" valueType="num">
                                      <p:cBhvr additive="base">
                                        <p:cTn id="45" dur="1500" fill="hold"/>
                                        <p:tgtEl>
                                          <p:spTgt spid="18"/>
                                        </p:tgtEl>
                                        <p:attrNameLst>
                                          <p:attrName>ppt_x</p:attrName>
                                        </p:attrNameLst>
                                      </p:cBhvr>
                                      <p:tavLst>
                                        <p:tav tm="0">
                                          <p:val>
                                            <p:strVal val="#ppt_x"/>
                                          </p:val>
                                        </p:tav>
                                        <p:tav tm="100000">
                                          <p:val>
                                            <p:strVal val="#ppt_x"/>
                                          </p:val>
                                        </p:tav>
                                      </p:tavLst>
                                    </p:anim>
                                    <p:anim calcmode="lin" valueType="num">
                                      <p:cBhvr additive="base">
                                        <p:cTn id="46" dur="1500" fill="hold"/>
                                        <p:tgtEl>
                                          <p:spTgt spid="18"/>
                                        </p:tgtEl>
                                        <p:attrNameLst>
                                          <p:attrName>ppt_y</p:attrName>
                                        </p:attrNameLst>
                                      </p:cBhvr>
                                      <p:tavLst>
                                        <p:tav tm="0">
                                          <p:val>
                                            <p:strVal val="1+#ppt_h/2"/>
                                          </p:val>
                                        </p:tav>
                                        <p:tav tm="100000">
                                          <p:val>
                                            <p:strVal val="#ppt_y"/>
                                          </p:val>
                                        </p:tav>
                                      </p:tavLst>
                                    </p:anim>
                                  </p:childTnLst>
                                </p:cTn>
                              </p:par>
                              <p:par>
                                <p:cTn id="47" presetID="2" presetClass="entr" presetSubtype="1" fill="hold" grpId="0" nodeType="with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additive="base">
                                        <p:cTn id="49" dur="1500" fill="hold"/>
                                        <p:tgtEl>
                                          <p:spTgt spid="13"/>
                                        </p:tgtEl>
                                        <p:attrNameLst>
                                          <p:attrName>ppt_x</p:attrName>
                                        </p:attrNameLst>
                                      </p:cBhvr>
                                      <p:tavLst>
                                        <p:tav tm="0">
                                          <p:val>
                                            <p:strVal val="#ppt_x"/>
                                          </p:val>
                                        </p:tav>
                                        <p:tav tm="100000">
                                          <p:val>
                                            <p:strVal val="#ppt_x"/>
                                          </p:val>
                                        </p:tav>
                                      </p:tavLst>
                                    </p:anim>
                                    <p:anim calcmode="lin" valueType="num">
                                      <p:cBhvr additive="base">
                                        <p:cTn id="50"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7" presetClass="entr" presetSubtype="10" fill="hold" nodeType="clickEffect">
                                  <p:stCondLst>
                                    <p:cond delay="0"/>
                                  </p:stCondLst>
                                  <p:childTnLst>
                                    <p:set>
                                      <p:cBhvr>
                                        <p:cTn id="54" dur="1" fill="hold">
                                          <p:stCondLst>
                                            <p:cond delay="0"/>
                                          </p:stCondLst>
                                        </p:cTn>
                                        <p:tgtEl>
                                          <p:spTgt spid="14"/>
                                        </p:tgtEl>
                                        <p:attrNameLst>
                                          <p:attrName>style.visibility</p:attrName>
                                        </p:attrNameLst>
                                      </p:cBhvr>
                                      <p:to>
                                        <p:strVal val="visible"/>
                                      </p:to>
                                    </p:set>
                                    <p:anim calcmode="lin" valueType="num">
                                      <p:cBhvr>
                                        <p:cTn id="55" dur="500" fill="hold"/>
                                        <p:tgtEl>
                                          <p:spTgt spid="14"/>
                                        </p:tgtEl>
                                        <p:attrNameLst>
                                          <p:attrName>ppt_w</p:attrName>
                                        </p:attrNameLst>
                                      </p:cBhvr>
                                      <p:tavLst>
                                        <p:tav tm="0">
                                          <p:val>
                                            <p:fltVal val="0"/>
                                          </p:val>
                                        </p:tav>
                                        <p:tav tm="100000">
                                          <p:val>
                                            <p:strVal val="#ppt_w"/>
                                          </p:val>
                                        </p:tav>
                                      </p:tavLst>
                                    </p:anim>
                                    <p:anim calcmode="lin" valueType="num">
                                      <p:cBhvr>
                                        <p:cTn id="56" dur="500" fill="hold"/>
                                        <p:tgtEl>
                                          <p:spTgt spid="14"/>
                                        </p:tgtEl>
                                        <p:attrNameLst>
                                          <p:attrName>ppt_h</p:attrName>
                                        </p:attrNameLst>
                                      </p:cBhvr>
                                      <p:tavLst>
                                        <p:tav tm="0">
                                          <p:val>
                                            <p:strVal val="#ppt_h"/>
                                          </p:val>
                                        </p:tav>
                                        <p:tav tm="100000">
                                          <p:val>
                                            <p:strVal val="#ppt_h"/>
                                          </p:val>
                                        </p:tav>
                                      </p:tavLst>
                                    </p:anim>
                                  </p:childTnLst>
                                </p:cTn>
                              </p:par>
                              <p:par>
                                <p:cTn id="57" presetID="2" presetClass="entr" presetSubtype="9" fill="hold" grpId="0" nodeType="withEffect">
                                  <p:stCondLst>
                                    <p:cond delay="0"/>
                                  </p:stCondLst>
                                  <p:childTnLst>
                                    <p:set>
                                      <p:cBhvr>
                                        <p:cTn id="58" dur="1" fill="hold">
                                          <p:stCondLst>
                                            <p:cond delay="0"/>
                                          </p:stCondLst>
                                        </p:cTn>
                                        <p:tgtEl>
                                          <p:spTgt spid="19"/>
                                        </p:tgtEl>
                                        <p:attrNameLst>
                                          <p:attrName>style.visibility</p:attrName>
                                        </p:attrNameLst>
                                      </p:cBhvr>
                                      <p:to>
                                        <p:strVal val="visible"/>
                                      </p:to>
                                    </p:set>
                                    <p:anim calcmode="lin" valueType="num">
                                      <p:cBhvr additive="base">
                                        <p:cTn id="59" dur="1500" fill="hold"/>
                                        <p:tgtEl>
                                          <p:spTgt spid="19"/>
                                        </p:tgtEl>
                                        <p:attrNameLst>
                                          <p:attrName>ppt_x</p:attrName>
                                        </p:attrNameLst>
                                      </p:cBhvr>
                                      <p:tavLst>
                                        <p:tav tm="0">
                                          <p:val>
                                            <p:strVal val="0-#ppt_w/2"/>
                                          </p:val>
                                        </p:tav>
                                        <p:tav tm="100000">
                                          <p:val>
                                            <p:strVal val="#ppt_x"/>
                                          </p:val>
                                        </p:tav>
                                      </p:tavLst>
                                    </p:anim>
                                    <p:anim calcmode="lin" valueType="num">
                                      <p:cBhvr additive="base">
                                        <p:cTn id="60" dur="1500" fill="hold"/>
                                        <p:tgtEl>
                                          <p:spTgt spid="19"/>
                                        </p:tgtEl>
                                        <p:attrNameLst>
                                          <p:attrName>ppt_y</p:attrName>
                                        </p:attrNameLst>
                                      </p:cBhvr>
                                      <p:tavLst>
                                        <p:tav tm="0">
                                          <p:val>
                                            <p:strVal val="0-#ppt_h/2"/>
                                          </p:val>
                                        </p:tav>
                                        <p:tav tm="100000">
                                          <p:val>
                                            <p:strVal val="#ppt_y"/>
                                          </p:val>
                                        </p:tav>
                                      </p:tavLst>
                                    </p:anim>
                                  </p:childTnLst>
                                </p:cTn>
                              </p:par>
                              <p:par>
                                <p:cTn id="61" presetID="2" presetClass="entr" presetSubtype="3" fill="hold" grpId="0" nodeType="withEffect">
                                  <p:stCondLst>
                                    <p:cond delay="0"/>
                                  </p:stCondLst>
                                  <p:childTnLst>
                                    <p:set>
                                      <p:cBhvr>
                                        <p:cTn id="62" dur="1" fill="hold">
                                          <p:stCondLst>
                                            <p:cond delay="0"/>
                                          </p:stCondLst>
                                        </p:cTn>
                                        <p:tgtEl>
                                          <p:spTgt spid="20"/>
                                        </p:tgtEl>
                                        <p:attrNameLst>
                                          <p:attrName>style.visibility</p:attrName>
                                        </p:attrNameLst>
                                      </p:cBhvr>
                                      <p:to>
                                        <p:strVal val="visible"/>
                                      </p:to>
                                    </p:set>
                                    <p:anim calcmode="lin" valueType="num">
                                      <p:cBhvr additive="base">
                                        <p:cTn id="63" dur="1500" fill="hold"/>
                                        <p:tgtEl>
                                          <p:spTgt spid="20"/>
                                        </p:tgtEl>
                                        <p:attrNameLst>
                                          <p:attrName>ppt_x</p:attrName>
                                        </p:attrNameLst>
                                      </p:cBhvr>
                                      <p:tavLst>
                                        <p:tav tm="0">
                                          <p:val>
                                            <p:strVal val="1+#ppt_w/2"/>
                                          </p:val>
                                        </p:tav>
                                        <p:tav tm="100000">
                                          <p:val>
                                            <p:strVal val="#ppt_x"/>
                                          </p:val>
                                        </p:tav>
                                      </p:tavLst>
                                    </p:anim>
                                    <p:anim calcmode="lin" valueType="num">
                                      <p:cBhvr additive="base">
                                        <p:cTn id="64" dur="1500" fill="hold"/>
                                        <p:tgtEl>
                                          <p:spTgt spid="20"/>
                                        </p:tgtEl>
                                        <p:attrNameLst>
                                          <p:attrName>ppt_y</p:attrName>
                                        </p:attrNameLst>
                                      </p:cBhvr>
                                      <p:tavLst>
                                        <p:tav tm="0">
                                          <p:val>
                                            <p:strVal val="0-#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21"/>
                                        </p:tgtEl>
                                        <p:attrNameLst>
                                          <p:attrName>style.visibility</p:attrName>
                                        </p:attrNameLst>
                                      </p:cBhvr>
                                      <p:to>
                                        <p:strVal val="visible"/>
                                      </p:to>
                                    </p:set>
                                    <p:anim calcmode="lin" valueType="num">
                                      <p:cBhvr additive="base">
                                        <p:cTn id="67" dur="1500" fill="hold"/>
                                        <p:tgtEl>
                                          <p:spTgt spid="21"/>
                                        </p:tgtEl>
                                        <p:attrNameLst>
                                          <p:attrName>ppt_x</p:attrName>
                                        </p:attrNameLst>
                                      </p:cBhvr>
                                      <p:tavLst>
                                        <p:tav tm="0">
                                          <p:val>
                                            <p:strVal val="#ppt_x"/>
                                          </p:val>
                                        </p:tav>
                                        <p:tav tm="100000">
                                          <p:val>
                                            <p:strVal val="#ppt_x"/>
                                          </p:val>
                                        </p:tav>
                                      </p:tavLst>
                                    </p:anim>
                                    <p:anim calcmode="lin" valueType="num">
                                      <p:cBhvr additive="base">
                                        <p:cTn id="68" dur="1500" fill="hold"/>
                                        <p:tgtEl>
                                          <p:spTgt spid="21"/>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16"/>
                                        </p:tgtEl>
                                        <p:attrNameLst>
                                          <p:attrName>style.visibility</p:attrName>
                                        </p:attrNameLst>
                                      </p:cBhvr>
                                      <p:to>
                                        <p:strVal val="visible"/>
                                      </p:to>
                                    </p:set>
                                    <p:anim calcmode="lin" valueType="num">
                                      <p:cBhvr additive="base">
                                        <p:cTn id="71" dur="1500" fill="hold"/>
                                        <p:tgtEl>
                                          <p:spTgt spid="16"/>
                                        </p:tgtEl>
                                        <p:attrNameLst>
                                          <p:attrName>ppt_x</p:attrName>
                                        </p:attrNameLst>
                                      </p:cBhvr>
                                      <p:tavLst>
                                        <p:tav tm="0">
                                          <p:val>
                                            <p:strVal val="#ppt_x"/>
                                          </p:val>
                                        </p:tav>
                                        <p:tav tm="100000">
                                          <p:val>
                                            <p:strVal val="#ppt_x"/>
                                          </p:val>
                                        </p:tav>
                                      </p:tavLst>
                                    </p:anim>
                                    <p:anim calcmode="lin" valueType="num">
                                      <p:cBhvr additive="base">
                                        <p:cTn id="72" dur="1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3" presetClass="entr" presetSubtype="10" fill="hold" grpId="0" nodeType="clickEffect">
                                  <p:stCondLst>
                                    <p:cond delay="0"/>
                                  </p:stCondLst>
                                  <p:childTnLst>
                                    <p:set>
                                      <p:cBhvr>
                                        <p:cTn id="76" dur="1" fill="hold">
                                          <p:stCondLst>
                                            <p:cond delay="0"/>
                                          </p:stCondLst>
                                        </p:cTn>
                                        <p:tgtEl>
                                          <p:spTgt spid="15"/>
                                        </p:tgtEl>
                                        <p:attrNameLst>
                                          <p:attrName>style.visibility</p:attrName>
                                        </p:attrNameLst>
                                      </p:cBhvr>
                                      <p:to>
                                        <p:strVal val="visible"/>
                                      </p:to>
                                    </p:set>
                                    <p:animEffect transition="in" filter="blinds(horizontal)">
                                      <p:cBhvr>
                                        <p:cTn id="77" dur="500"/>
                                        <p:tgtEl>
                                          <p:spTgt spid="15"/>
                                        </p:tgtEl>
                                      </p:cBhvr>
                                    </p:animEffect>
                                  </p:childTnLst>
                                </p:cTn>
                              </p:par>
                            </p:childTnLst>
                          </p:cTn>
                        </p:par>
                      </p:childTnLst>
                    </p:cTn>
                  </p:par>
                  <p:par>
                    <p:cTn id="78" fill="hold">
                      <p:stCondLst>
                        <p:cond delay="indefinite"/>
                      </p:stCondLst>
                      <p:childTnLst>
                        <p:par>
                          <p:cTn id="79" fill="hold">
                            <p:stCondLst>
                              <p:cond delay="0"/>
                            </p:stCondLst>
                            <p:childTnLst>
                              <p:par>
                                <p:cTn id="80" presetID="30" presetClass="emph" presetSubtype="0" fill="hold" grpId="1" nodeType="clickEffect">
                                  <p:stCondLst>
                                    <p:cond delay="0"/>
                                  </p:stCondLst>
                                  <p:childTnLst>
                                    <p:animClr clrSpc="hsl" dir="cw">
                                      <p:cBhvr override="childStyle">
                                        <p:cTn id="81" dur="500" fill="hold"/>
                                        <p:tgtEl>
                                          <p:spTgt spid="15"/>
                                        </p:tgtEl>
                                        <p:attrNameLst>
                                          <p:attrName>style.color</p:attrName>
                                        </p:attrNameLst>
                                      </p:cBhvr>
                                      <p:by>
                                        <p:hsl h="0" s="12549" l="25098"/>
                                      </p:by>
                                    </p:animClr>
                                    <p:animClr clrSpc="hsl" dir="cw">
                                      <p:cBhvr>
                                        <p:cTn id="82" dur="500" fill="hold"/>
                                        <p:tgtEl>
                                          <p:spTgt spid="15"/>
                                        </p:tgtEl>
                                        <p:attrNameLst>
                                          <p:attrName>fillcolor</p:attrName>
                                        </p:attrNameLst>
                                      </p:cBhvr>
                                      <p:by>
                                        <p:hsl h="0" s="12549" l="25098"/>
                                      </p:by>
                                    </p:animClr>
                                    <p:animClr clrSpc="hsl" dir="cw">
                                      <p:cBhvr>
                                        <p:cTn id="83" dur="500" fill="hold"/>
                                        <p:tgtEl>
                                          <p:spTgt spid="15"/>
                                        </p:tgtEl>
                                        <p:attrNameLst>
                                          <p:attrName>stroke.color</p:attrName>
                                        </p:attrNameLst>
                                      </p:cBhvr>
                                      <p:by>
                                        <p:hsl h="0" s="12549" l="25098"/>
                                      </p:by>
                                    </p:animClr>
                                    <p:set>
                                      <p:cBhvr>
                                        <p:cTn id="84" dur="500" fill="hold"/>
                                        <p:tgtEl>
                                          <p:spTgt spid="15"/>
                                        </p:tgtEl>
                                        <p:attrNameLst>
                                          <p:attrName>fill.type</p:attrName>
                                        </p:attrNameLst>
                                      </p:cBhvr>
                                      <p:to>
                                        <p:strVal val="solid"/>
                                      </p:to>
                                    </p:set>
                                  </p:childTnLst>
                                </p:cTn>
                              </p:par>
                            </p:childTnLst>
                          </p:cTn>
                        </p:par>
                      </p:childTnLst>
                    </p:cTn>
                  </p:par>
                  <p:par>
                    <p:cTn id="85" fill="hold">
                      <p:stCondLst>
                        <p:cond delay="indefinite"/>
                      </p:stCondLst>
                      <p:childTnLst>
                        <p:par>
                          <p:cTn id="86" fill="hold">
                            <p:stCondLst>
                              <p:cond delay="0"/>
                            </p:stCondLst>
                            <p:childTnLst>
                              <p:par>
                                <p:cTn id="87" presetID="8" presetClass="emph" presetSubtype="0" fill="hold" grpId="2" nodeType="clickEffect">
                                  <p:stCondLst>
                                    <p:cond delay="0"/>
                                  </p:stCondLst>
                                  <p:childTnLst>
                                    <p:animRot by="21600000">
                                      <p:cBhvr>
                                        <p:cTn id="88" dur="2000" fill="hold"/>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 grpId="0" animBg="1"/>
      <p:bldP spid="11" grpId="0" animBg="1"/>
      <p:bldP spid="10" grpId="0" animBg="1"/>
      <p:bldP spid="8" grpId="0"/>
      <p:bldP spid="20" grpId="0" animBg="1"/>
      <p:bldP spid="19" grpId="0" animBg="1"/>
      <p:bldP spid="17" grpId="0" animBg="1"/>
      <p:bldP spid="4" grpId="0"/>
      <p:bldP spid="4" grpId="2"/>
      <p:bldP spid="15" grpId="0"/>
      <p:bldP spid="15" grpId="1"/>
      <p:bldP spid="15" grpId="2"/>
      <p:bldP spid="18" grpId="0" animBg="1"/>
      <p:bldP spid="13" grpId="0"/>
      <p:bldP spid="21" grpId="0" animBg="1"/>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13000">
              <a:srgbClr val="FF0000">
                <a:alpha val="90000"/>
              </a:srgbClr>
            </a:gs>
            <a:gs pos="29000">
              <a:srgbClr val="FFC000"/>
            </a:gs>
            <a:gs pos="61000">
              <a:srgbClr val="92D050"/>
            </a:gs>
            <a:gs pos="43000">
              <a:srgbClr val="FFFF00"/>
            </a:gs>
            <a:gs pos="0">
              <a:schemeClr val="accent1">
                <a:lumMod val="5000"/>
                <a:lumOff val="95000"/>
              </a:schemeClr>
            </a:gs>
            <a:gs pos="96000">
              <a:srgbClr val="7030A0"/>
            </a:gs>
            <a:gs pos="81000">
              <a:schemeClr val="accent1">
                <a:lumMod val="45000"/>
                <a:lumOff val="55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19" name="Rettangolo 18"/>
          <p:cNvSpPr/>
          <p:nvPr/>
        </p:nvSpPr>
        <p:spPr>
          <a:xfrm>
            <a:off x="5896540" y="5588819"/>
            <a:ext cx="5730240" cy="819495"/>
          </a:xfrm>
          <a:prstGeom prst="rect">
            <a:avLst/>
          </a:prstGeom>
          <a:gradFill flip="none" rotWithShape="1">
            <a:gsLst>
              <a:gs pos="0">
                <a:srgbClr val="CCE925">
                  <a:alpha val="60000"/>
                </a:srgbClr>
              </a:gs>
              <a:gs pos="100000">
                <a:srgbClr val="A8D1B4">
                  <a:alpha val="3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Rettangolo 17"/>
          <p:cNvSpPr/>
          <p:nvPr/>
        </p:nvSpPr>
        <p:spPr>
          <a:xfrm>
            <a:off x="5815936" y="5588819"/>
            <a:ext cx="5937151" cy="953807"/>
          </a:xfrm>
          <a:prstGeom prst="rect">
            <a:avLst/>
          </a:prstGeom>
          <a:gradFill flip="none" rotWithShape="1">
            <a:gsLst>
              <a:gs pos="0">
                <a:srgbClr val="CCE925">
                  <a:alpha val="40000"/>
                </a:srgbClr>
              </a:gs>
              <a:gs pos="100000">
                <a:srgbClr val="A8D1B4">
                  <a:alpha val="3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Rettangolo 10"/>
          <p:cNvSpPr/>
          <p:nvPr/>
        </p:nvSpPr>
        <p:spPr>
          <a:xfrm>
            <a:off x="5741936" y="5400043"/>
            <a:ext cx="6206224" cy="1208038"/>
          </a:xfrm>
          <a:prstGeom prst="rect">
            <a:avLst/>
          </a:prstGeom>
          <a:gradFill flip="none" rotWithShape="1">
            <a:gsLst>
              <a:gs pos="0">
                <a:srgbClr val="CCE925">
                  <a:alpha val="30000"/>
                </a:srgbClr>
              </a:gs>
              <a:gs pos="100000">
                <a:srgbClr val="A8D1B4">
                  <a:alpha val="3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Rettangolo 16"/>
          <p:cNvSpPr/>
          <p:nvPr/>
        </p:nvSpPr>
        <p:spPr>
          <a:xfrm>
            <a:off x="293610" y="4867622"/>
            <a:ext cx="5009910" cy="1707776"/>
          </a:xfrm>
          <a:prstGeom prst="rect">
            <a:avLst/>
          </a:prstGeom>
          <a:gradFill flip="none" rotWithShape="1">
            <a:gsLst>
              <a:gs pos="0">
                <a:srgbClr val="CCE925">
                  <a:alpha val="40000"/>
                </a:srgbClr>
              </a:gs>
              <a:gs pos="100000">
                <a:srgbClr val="A8D1B4">
                  <a:alpha val="3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Rettangolo 15"/>
          <p:cNvSpPr/>
          <p:nvPr/>
        </p:nvSpPr>
        <p:spPr>
          <a:xfrm>
            <a:off x="219610" y="4768813"/>
            <a:ext cx="5315215" cy="1924209"/>
          </a:xfrm>
          <a:prstGeom prst="rect">
            <a:avLst/>
          </a:prstGeom>
          <a:gradFill flip="none" rotWithShape="1">
            <a:gsLst>
              <a:gs pos="0">
                <a:srgbClr val="CCE925">
                  <a:alpha val="40000"/>
                </a:srgbClr>
              </a:gs>
              <a:gs pos="100000">
                <a:srgbClr val="A8D1B4">
                  <a:alpha val="3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Rettangolo 8"/>
          <p:cNvSpPr/>
          <p:nvPr/>
        </p:nvSpPr>
        <p:spPr>
          <a:xfrm>
            <a:off x="120721" y="4730039"/>
            <a:ext cx="5621215" cy="2001758"/>
          </a:xfrm>
          <a:prstGeom prst="rect">
            <a:avLst/>
          </a:prstGeom>
          <a:gradFill flip="none" rotWithShape="1">
            <a:gsLst>
              <a:gs pos="0">
                <a:srgbClr val="CCE925">
                  <a:alpha val="30000"/>
                </a:srgbClr>
              </a:gs>
              <a:gs pos="100000">
                <a:srgbClr val="A8D1B4">
                  <a:alpha val="3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Rettangolo 14"/>
          <p:cNvSpPr/>
          <p:nvPr/>
        </p:nvSpPr>
        <p:spPr>
          <a:xfrm>
            <a:off x="5741936" y="1407483"/>
            <a:ext cx="5723036" cy="774725"/>
          </a:xfrm>
          <a:prstGeom prst="rect">
            <a:avLst/>
          </a:prstGeom>
          <a:gradFill flip="none" rotWithShape="1">
            <a:gsLst>
              <a:gs pos="0">
                <a:srgbClr val="CCE925">
                  <a:alpha val="60000"/>
                </a:srgbClr>
              </a:gs>
              <a:gs pos="100000">
                <a:srgbClr val="A8D1B4">
                  <a:alpha val="3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Rettangolo 13"/>
          <p:cNvSpPr/>
          <p:nvPr/>
        </p:nvSpPr>
        <p:spPr>
          <a:xfrm>
            <a:off x="5621215" y="1266559"/>
            <a:ext cx="6005565" cy="1077481"/>
          </a:xfrm>
          <a:prstGeom prst="rect">
            <a:avLst/>
          </a:prstGeom>
          <a:gradFill flip="none" rotWithShape="1">
            <a:gsLst>
              <a:gs pos="0">
                <a:srgbClr val="CCE925">
                  <a:alpha val="40000"/>
                </a:srgbClr>
              </a:gs>
              <a:gs pos="100000">
                <a:srgbClr val="A8D1B4">
                  <a:alpha val="3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Rettangolo 7"/>
          <p:cNvSpPr/>
          <p:nvPr/>
        </p:nvSpPr>
        <p:spPr>
          <a:xfrm>
            <a:off x="5520453" y="1198132"/>
            <a:ext cx="6207090" cy="1214336"/>
          </a:xfrm>
          <a:prstGeom prst="rect">
            <a:avLst/>
          </a:prstGeom>
          <a:gradFill flip="none" rotWithShape="1">
            <a:gsLst>
              <a:gs pos="0">
                <a:srgbClr val="CCE925">
                  <a:alpha val="30000"/>
                </a:srgbClr>
              </a:gs>
              <a:gs pos="100000">
                <a:srgbClr val="A8D1B4">
                  <a:alpha val="3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Titolo 1"/>
          <p:cNvSpPr>
            <a:spLocks noGrp="1"/>
          </p:cNvSpPr>
          <p:nvPr>
            <p:ph type="ctrTitle"/>
          </p:nvPr>
        </p:nvSpPr>
        <p:spPr>
          <a:xfrm>
            <a:off x="1816963" y="120651"/>
            <a:ext cx="9144000" cy="856565"/>
          </a:xfrm>
        </p:spPr>
        <p:txBody>
          <a:bodyPr>
            <a:normAutofit/>
          </a:bodyPr>
          <a:lstStyle/>
          <a:p>
            <a:r>
              <a:rPr lang="it-IT" sz="4400" dirty="0">
                <a:latin typeface="Bauhaus 93" panose="04030905020B02020C02" pitchFamily="82" charset="0"/>
              </a:rPr>
              <a:t>Le vibrazioni dell’arte </a:t>
            </a:r>
          </a:p>
        </p:txBody>
      </p:sp>
      <p:pic>
        <p:nvPicPr>
          <p:cNvPr id="6" name="Immagine 5"/>
          <p:cNvPicPr>
            <a:picLocks noChangeAspect="1"/>
          </p:cNvPicPr>
          <p:nvPr/>
        </p:nvPicPr>
        <p:blipFill>
          <a:blip r:embed="rId2"/>
          <a:stretch>
            <a:fillRect/>
          </a:stretch>
        </p:blipFill>
        <p:spPr>
          <a:xfrm>
            <a:off x="682746" y="1266559"/>
            <a:ext cx="4328665" cy="32425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Rettangolo 9"/>
          <p:cNvSpPr/>
          <p:nvPr/>
        </p:nvSpPr>
        <p:spPr>
          <a:xfrm>
            <a:off x="148143" y="4814766"/>
            <a:ext cx="5300843" cy="2031325"/>
          </a:xfrm>
          <a:prstGeom prst="rect">
            <a:avLst/>
          </a:prstGeom>
        </p:spPr>
        <p:txBody>
          <a:bodyPr wrap="square">
            <a:spAutoFit/>
          </a:bodyPr>
          <a:lstStyle/>
          <a:p>
            <a:pPr algn="ctr"/>
            <a:r>
              <a:rPr lang="it-IT" b="1" dirty="0">
                <a:cs typeface="Times New Roman" panose="02020603050405020304" pitchFamily="18" charset="0"/>
              </a:rPr>
              <a:t>Con il mobile contenitore «</a:t>
            </a:r>
            <a:r>
              <a:rPr lang="it-IT" b="1" i="1" dirty="0">
                <a:cs typeface="Times New Roman" panose="02020603050405020304" pitchFamily="18" charset="0"/>
              </a:rPr>
              <a:t>Good </a:t>
            </a:r>
            <a:r>
              <a:rPr lang="it-IT" b="1" i="1" dirty="0" err="1">
                <a:cs typeface="Times New Roman" panose="02020603050405020304" pitchFamily="18" charset="0"/>
              </a:rPr>
              <a:t>Vibrations</a:t>
            </a:r>
            <a:r>
              <a:rPr lang="it-IT" b="1" i="1" dirty="0">
                <a:cs typeface="Times New Roman" panose="02020603050405020304" pitchFamily="18" charset="0"/>
              </a:rPr>
              <a:t>»</a:t>
            </a:r>
            <a:r>
              <a:rPr lang="it-IT" b="1" dirty="0">
                <a:cs typeface="Times New Roman" panose="02020603050405020304" pitchFamily="18" charset="0"/>
              </a:rPr>
              <a:t>, Ferruccio Laviani si diverte e sperimenta nuove forme espressive. Nasce come una combinazione di ingegnosità e ironia questa credenza con effetto vibrazione, dove il disegno sfasato dei profili sembra un gioco percettivo o una deformazione derivata da una forte scossa. </a:t>
            </a:r>
          </a:p>
        </p:txBody>
      </p:sp>
      <p:pic>
        <p:nvPicPr>
          <p:cNvPr id="12" name="Immagine 11"/>
          <p:cNvPicPr>
            <a:picLocks noChangeAspect="1"/>
          </p:cNvPicPr>
          <p:nvPr/>
        </p:nvPicPr>
        <p:blipFill>
          <a:blip r:embed="rId3"/>
          <a:stretch>
            <a:fillRect/>
          </a:stretch>
        </p:blipFill>
        <p:spPr>
          <a:xfrm>
            <a:off x="6760020" y="2591991"/>
            <a:ext cx="3404341" cy="25787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Rettangolo 3"/>
          <p:cNvSpPr/>
          <p:nvPr/>
        </p:nvSpPr>
        <p:spPr>
          <a:xfrm>
            <a:off x="5741936" y="1343635"/>
            <a:ext cx="5723036" cy="923330"/>
          </a:xfrm>
          <a:prstGeom prst="rect">
            <a:avLst/>
          </a:prstGeom>
        </p:spPr>
        <p:txBody>
          <a:bodyPr wrap="square">
            <a:spAutoFit/>
          </a:bodyPr>
          <a:lstStyle/>
          <a:p>
            <a:pPr lvl="0" algn="just"/>
            <a:r>
              <a:rPr lang="it-IT" b="1" dirty="0">
                <a:solidFill>
                  <a:prstClr val="black"/>
                </a:solidFill>
                <a:cs typeface="Times New Roman" panose="02020603050405020304" pitchFamily="18" charset="0"/>
              </a:rPr>
              <a:t>Il risultato è un pezzo d’arredo fuori dall’ordinario che ribalta concetti come purezza, nitidezza e simmetria delle linee, e stupisce per la maestria della realizzazione.</a:t>
            </a:r>
          </a:p>
        </p:txBody>
      </p:sp>
      <p:sp>
        <p:nvSpPr>
          <p:cNvPr id="7" name="Rettangolo 6"/>
          <p:cNvSpPr/>
          <p:nvPr/>
        </p:nvSpPr>
        <p:spPr>
          <a:xfrm>
            <a:off x="5741936" y="5484984"/>
            <a:ext cx="5804040" cy="1200329"/>
          </a:xfrm>
          <a:prstGeom prst="rect">
            <a:avLst/>
          </a:prstGeom>
        </p:spPr>
        <p:txBody>
          <a:bodyPr wrap="square">
            <a:spAutoFit/>
          </a:bodyPr>
          <a:lstStyle/>
          <a:p>
            <a:pPr algn="just"/>
            <a:r>
              <a:rPr lang="it-IT" b="1" dirty="0">
                <a:solidFill>
                  <a:srgbClr val="000000"/>
                </a:solidFill>
                <a:cs typeface="Times New Roman" panose="02020603050405020304" pitchFamily="18" charset="0"/>
              </a:rPr>
              <a:t>Entrambi sembrano essere stati deformati da una forte scossa o pervasi da movimenti oscillatori. Degli arredi unici che stupiscono per il suo design e la maestria della realizzazione.</a:t>
            </a:r>
            <a:endParaRPr lang="it-IT" b="1" dirty="0">
              <a:cs typeface="Times New Roman" panose="02020603050405020304" pitchFamily="18" charset="0"/>
            </a:endParaRPr>
          </a:p>
        </p:txBody>
      </p:sp>
    </p:spTree>
    <p:extLst>
      <p:ext uri="{BB962C8B-B14F-4D97-AF65-F5344CB8AC3E}">
        <p14:creationId xmlns:p14="http://schemas.microsoft.com/office/powerpoint/2010/main" val="1701157709"/>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9"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1500" fill="hold"/>
                                        <p:tgtEl>
                                          <p:spTgt spid="8"/>
                                        </p:tgtEl>
                                        <p:attrNameLst>
                                          <p:attrName>ppt_x</p:attrName>
                                        </p:attrNameLst>
                                      </p:cBhvr>
                                      <p:tavLst>
                                        <p:tav tm="0">
                                          <p:val>
                                            <p:strVal val="0-#ppt_w/2"/>
                                          </p:val>
                                        </p:tav>
                                        <p:tav tm="100000">
                                          <p:val>
                                            <p:strVal val="#ppt_x"/>
                                          </p:val>
                                        </p:tav>
                                      </p:tavLst>
                                    </p:anim>
                                    <p:anim calcmode="lin" valueType="num">
                                      <p:cBhvr additive="base">
                                        <p:cTn id="15" dur="1500" fill="hold"/>
                                        <p:tgtEl>
                                          <p:spTgt spid="8"/>
                                        </p:tgtEl>
                                        <p:attrNameLst>
                                          <p:attrName>ppt_y</p:attrName>
                                        </p:attrNameLst>
                                      </p:cBhvr>
                                      <p:tavLst>
                                        <p:tav tm="0">
                                          <p:val>
                                            <p:strVal val="0-#ppt_h/2"/>
                                          </p:val>
                                        </p:tav>
                                        <p:tav tm="100000">
                                          <p:val>
                                            <p:strVal val="#ppt_y"/>
                                          </p:val>
                                        </p:tav>
                                      </p:tavLst>
                                    </p:anim>
                                  </p:childTnLst>
                                </p:cTn>
                              </p:par>
                              <p:par>
                                <p:cTn id="16" presetID="2" presetClass="entr" presetSubtype="3"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additive="base">
                                        <p:cTn id="18" dur="1500" fill="hold"/>
                                        <p:tgtEl>
                                          <p:spTgt spid="14"/>
                                        </p:tgtEl>
                                        <p:attrNameLst>
                                          <p:attrName>ppt_x</p:attrName>
                                        </p:attrNameLst>
                                      </p:cBhvr>
                                      <p:tavLst>
                                        <p:tav tm="0">
                                          <p:val>
                                            <p:strVal val="1+#ppt_w/2"/>
                                          </p:val>
                                        </p:tav>
                                        <p:tav tm="100000">
                                          <p:val>
                                            <p:strVal val="#ppt_x"/>
                                          </p:val>
                                        </p:tav>
                                      </p:tavLst>
                                    </p:anim>
                                    <p:anim calcmode="lin" valueType="num">
                                      <p:cBhvr additive="base">
                                        <p:cTn id="19" dur="1500" fill="hold"/>
                                        <p:tgtEl>
                                          <p:spTgt spid="14"/>
                                        </p:tgtEl>
                                        <p:attrNameLst>
                                          <p:attrName>ppt_y</p:attrName>
                                        </p:attrNameLst>
                                      </p:cBhvr>
                                      <p:tavLst>
                                        <p:tav tm="0">
                                          <p:val>
                                            <p:strVal val="0-#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1500" fill="hold"/>
                                        <p:tgtEl>
                                          <p:spTgt spid="15"/>
                                        </p:tgtEl>
                                        <p:attrNameLst>
                                          <p:attrName>ppt_x</p:attrName>
                                        </p:attrNameLst>
                                      </p:cBhvr>
                                      <p:tavLst>
                                        <p:tav tm="0">
                                          <p:val>
                                            <p:strVal val="#ppt_x"/>
                                          </p:val>
                                        </p:tav>
                                        <p:tav tm="100000">
                                          <p:val>
                                            <p:strVal val="#ppt_x"/>
                                          </p:val>
                                        </p:tav>
                                      </p:tavLst>
                                    </p:anim>
                                    <p:anim calcmode="lin" valueType="num">
                                      <p:cBhvr additive="base">
                                        <p:cTn id="23" dur="1500" fill="hold"/>
                                        <p:tgtEl>
                                          <p:spTgt spid="15"/>
                                        </p:tgtEl>
                                        <p:attrNameLst>
                                          <p:attrName>ppt_y</p:attrName>
                                        </p:attrNameLst>
                                      </p:cBhvr>
                                      <p:tavLst>
                                        <p:tav tm="0">
                                          <p:val>
                                            <p:strVal val="1+#ppt_h/2"/>
                                          </p:val>
                                        </p:tav>
                                        <p:tav tm="100000">
                                          <p:val>
                                            <p:strVal val="#ppt_y"/>
                                          </p:val>
                                        </p:tav>
                                      </p:tavLst>
                                    </p:anim>
                                  </p:childTnLst>
                                </p:cTn>
                              </p:par>
                              <p:par>
                                <p:cTn id="24" presetID="2" presetClass="entr" presetSubtype="1" fill="hold" grpId="0" nodeType="with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additive="base">
                                        <p:cTn id="26" dur="1500" fill="hold"/>
                                        <p:tgtEl>
                                          <p:spTgt spid="4"/>
                                        </p:tgtEl>
                                        <p:attrNameLst>
                                          <p:attrName>ppt_x</p:attrName>
                                        </p:attrNameLst>
                                      </p:cBhvr>
                                      <p:tavLst>
                                        <p:tav tm="0">
                                          <p:val>
                                            <p:strVal val="#ppt_x"/>
                                          </p:val>
                                        </p:tav>
                                        <p:tav tm="100000">
                                          <p:val>
                                            <p:strVal val="#ppt_x"/>
                                          </p:val>
                                        </p:tav>
                                      </p:tavLst>
                                    </p:anim>
                                    <p:anim calcmode="lin" valueType="num">
                                      <p:cBhvr additive="base">
                                        <p:cTn id="27" dur="1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arn(inVertical)">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9"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1500" fill="hold"/>
                                        <p:tgtEl>
                                          <p:spTgt spid="9"/>
                                        </p:tgtEl>
                                        <p:attrNameLst>
                                          <p:attrName>ppt_x</p:attrName>
                                        </p:attrNameLst>
                                      </p:cBhvr>
                                      <p:tavLst>
                                        <p:tav tm="0">
                                          <p:val>
                                            <p:strVal val="0-#ppt_w/2"/>
                                          </p:val>
                                        </p:tav>
                                        <p:tav tm="100000">
                                          <p:val>
                                            <p:strVal val="#ppt_x"/>
                                          </p:val>
                                        </p:tav>
                                      </p:tavLst>
                                    </p:anim>
                                    <p:anim calcmode="lin" valueType="num">
                                      <p:cBhvr additive="base">
                                        <p:cTn id="38" dur="1500" fill="hold"/>
                                        <p:tgtEl>
                                          <p:spTgt spid="9"/>
                                        </p:tgtEl>
                                        <p:attrNameLst>
                                          <p:attrName>ppt_y</p:attrName>
                                        </p:attrNameLst>
                                      </p:cBhvr>
                                      <p:tavLst>
                                        <p:tav tm="0">
                                          <p:val>
                                            <p:strVal val="0-#ppt_h/2"/>
                                          </p:val>
                                        </p:tav>
                                        <p:tav tm="100000">
                                          <p:val>
                                            <p:strVal val="#ppt_y"/>
                                          </p:val>
                                        </p:tav>
                                      </p:tavLst>
                                    </p:anim>
                                  </p:childTnLst>
                                </p:cTn>
                              </p:par>
                              <p:par>
                                <p:cTn id="39" presetID="2" presetClass="entr" presetSubtype="3"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additive="base">
                                        <p:cTn id="41" dur="1500" fill="hold"/>
                                        <p:tgtEl>
                                          <p:spTgt spid="16"/>
                                        </p:tgtEl>
                                        <p:attrNameLst>
                                          <p:attrName>ppt_x</p:attrName>
                                        </p:attrNameLst>
                                      </p:cBhvr>
                                      <p:tavLst>
                                        <p:tav tm="0">
                                          <p:val>
                                            <p:strVal val="1+#ppt_w/2"/>
                                          </p:val>
                                        </p:tav>
                                        <p:tav tm="100000">
                                          <p:val>
                                            <p:strVal val="#ppt_x"/>
                                          </p:val>
                                        </p:tav>
                                      </p:tavLst>
                                    </p:anim>
                                    <p:anim calcmode="lin" valueType="num">
                                      <p:cBhvr additive="base">
                                        <p:cTn id="42" dur="1500" fill="hold"/>
                                        <p:tgtEl>
                                          <p:spTgt spid="16"/>
                                        </p:tgtEl>
                                        <p:attrNameLst>
                                          <p:attrName>ppt_y</p:attrName>
                                        </p:attrNameLst>
                                      </p:cBhvr>
                                      <p:tavLst>
                                        <p:tav tm="0">
                                          <p:val>
                                            <p:strVal val="0-#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anim calcmode="lin" valueType="num">
                                      <p:cBhvr additive="base">
                                        <p:cTn id="45" dur="1500" fill="hold"/>
                                        <p:tgtEl>
                                          <p:spTgt spid="17"/>
                                        </p:tgtEl>
                                        <p:attrNameLst>
                                          <p:attrName>ppt_x</p:attrName>
                                        </p:attrNameLst>
                                      </p:cBhvr>
                                      <p:tavLst>
                                        <p:tav tm="0">
                                          <p:val>
                                            <p:strVal val="#ppt_x"/>
                                          </p:val>
                                        </p:tav>
                                        <p:tav tm="100000">
                                          <p:val>
                                            <p:strVal val="#ppt_x"/>
                                          </p:val>
                                        </p:tav>
                                      </p:tavLst>
                                    </p:anim>
                                    <p:anim calcmode="lin" valueType="num">
                                      <p:cBhvr additive="base">
                                        <p:cTn id="46" dur="1500" fill="hold"/>
                                        <p:tgtEl>
                                          <p:spTgt spid="17"/>
                                        </p:tgtEl>
                                        <p:attrNameLst>
                                          <p:attrName>ppt_y</p:attrName>
                                        </p:attrNameLst>
                                      </p:cBhvr>
                                      <p:tavLst>
                                        <p:tav tm="0">
                                          <p:val>
                                            <p:strVal val="1+#ppt_h/2"/>
                                          </p:val>
                                        </p:tav>
                                        <p:tav tm="100000">
                                          <p:val>
                                            <p:strVal val="#ppt_y"/>
                                          </p:val>
                                        </p:tav>
                                      </p:tavLst>
                                    </p:anim>
                                  </p:childTnLst>
                                </p:cTn>
                              </p:par>
                              <p:par>
                                <p:cTn id="47" presetID="2" presetClass="entr" presetSubtype="1" fill="hold" grpId="0" nodeType="with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additive="base">
                                        <p:cTn id="49" dur="1500" fill="hold"/>
                                        <p:tgtEl>
                                          <p:spTgt spid="10"/>
                                        </p:tgtEl>
                                        <p:attrNameLst>
                                          <p:attrName>ppt_x</p:attrName>
                                        </p:attrNameLst>
                                      </p:cBhvr>
                                      <p:tavLst>
                                        <p:tav tm="0">
                                          <p:val>
                                            <p:strVal val="#ppt_x"/>
                                          </p:val>
                                        </p:tav>
                                        <p:tav tm="100000">
                                          <p:val>
                                            <p:strVal val="#ppt_x"/>
                                          </p:val>
                                        </p:tav>
                                      </p:tavLst>
                                    </p:anim>
                                    <p:anim calcmode="lin" valueType="num">
                                      <p:cBhvr additive="base">
                                        <p:cTn id="50" dur="1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5" presetClass="entr" presetSubtype="0" fill="hold" nodeType="click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fade">
                                      <p:cBhvr>
                                        <p:cTn id="55" dur="2000"/>
                                        <p:tgtEl>
                                          <p:spTgt spid="12"/>
                                        </p:tgtEl>
                                      </p:cBhvr>
                                    </p:animEffect>
                                    <p:anim calcmode="lin" valueType="num">
                                      <p:cBhvr>
                                        <p:cTn id="56" dur="2000" fill="hold"/>
                                        <p:tgtEl>
                                          <p:spTgt spid="12"/>
                                        </p:tgtEl>
                                        <p:attrNameLst>
                                          <p:attrName>ppt_w</p:attrName>
                                        </p:attrNameLst>
                                      </p:cBhvr>
                                      <p:tavLst>
                                        <p:tav tm="0" fmla="#ppt_w*sin(2.5*pi*$)">
                                          <p:val>
                                            <p:fltVal val="0"/>
                                          </p:val>
                                        </p:tav>
                                        <p:tav tm="100000">
                                          <p:val>
                                            <p:fltVal val="1"/>
                                          </p:val>
                                        </p:tav>
                                      </p:tavLst>
                                    </p:anim>
                                    <p:anim calcmode="lin" valueType="num">
                                      <p:cBhvr>
                                        <p:cTn id="57" dur="2000" fill="hold"/>
                                        <p:tgtEl>
                                          <p:spTgt spid="12"/>
                                        </p:tgtEl>
                                        <p:attrNameLst>
                                          <p:attrName>ppt_h</p:attrName>
                                        </p:attrNameLst>
                                      </p:cBhvr>
                                      <p:tavLst>
                                        <p:tav tm="0">
                                          <p:val>
                                            <p:strVal val="#ppt_h"/>
                                          </p:val>
                                        </p:tav>
                                        <p:tav tm="100000">
                                          <p:val>
                                            <p:strVal val="#ppt_h"/>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9" fill="hold" grpId="0" nodeType="clickEffect">
                                  <p:stCondLst>
                                    <p:cond delay="0"/>
                                  </p:stCondLst>
                                  <p:childTnLst>
                                    <p:set>
                                      <p:cBhvr>
                                        <p:cTn id="61" dur="1" fill="hold">
                                          <p:stCondLst>
                                            <p:cond delay="0"/>
                                          </p:stCondLst>
                                        </p:cTn>
                                        <p:tgtEl>
                                          <p:spTgt spid="11"/>
                                        </p:tgtEl>
                                        <p:attrNameLst>
                                          <p:attrName>style.visibility</p:attrName>
                                        </p:attrNameLst>
                                      </p:cBhvr>
                                      <p:to>
                                        <p:strVal val="visible"/>
                                      </p:to>
                                    </p:set>
                                    <p:anim calcmode="lin" valueType="num">
                                      <p:cBhvr additive="base">
                                        <p:cTn id="62" dur="1500" fill="hold"/>
                                        <p:tgtEl>
                                          <p:spTgt spid="11"/>
                                        </p:tgtEl>
                                        <p:attrNameLst>
                                          <p:attrName>ppt_x</p:attrName>
                                        </p:attrNameLst>
                                      </p:cBhvr>
                                      <p:tavLst>
                                        <p:tav tm="0">
                                          <p:val>
                                            <p:strVal val="0-#ppt_w/2"/>
                                          </p:val>
                                        </p:tav>
                                        <p:tav tm="100000">
                                          <p:val>
                                            <p:strVal val="#ppt_x"/>
                                          </p:val>
                                        </p:tav>
                                      </p:tavLst>
                                    </p:anim>
                                    <p:anim calcmode="lin" valueType="num">
                                      <p:cBhvr additive="base">
                                        <p:cTn id="63" dur="1500" fill="hold"/>
                                        <p:tgtEl>
                                          <p:spTgt spid="11"/>
                                        </p:tgtEl>
                                        <p:attrNameLst>
                                          <p:attrName>ppt_y</p:attrName>
                                        </p:attrNameLst>
                                      </p:cBhvr>
                                      <p:tavLst>
                                        <p:tav tm="0">
                                          <p:val>
                                            <p:strVal val="0-#ppt_h/2"/>
                                          </p:val>
                                        </p:tav>
                                        <p:tav tm="100000">
                                          <p:val>
                                            <p:strVal val="#ppt_y"/>
                                          </p:val>
                                        </p:tav>
                                      </p:tavLst>
                                    </p:anim>
                                  </p:childTnLst>
                                </p:cTn>
                              </p:par>
                              <p:par>
                                <p:cTn id="64" presetID="2" presetClass="entr" presetSubtype="3" fill="hold" grpId="0" nodeType="withEffect">
                                  <p:stCondLst>
                                    <p:cond delay="0"/>
                                  </p:stCondLst>
                                  <p:childTnLst>
                                    <p:set>
                                      <p:cBhvr>
                                        <p:cTn id="65" dur="1" fill="hold">
                                          <p:stCondLst>
                                            <p:cond delay="0"/>
                                          </p:stCondLst>
                                        </p:cTn>
                                        <p:tgtEl>
                                          <p:spTgt spid="18"/>
                                        </p:tgtEl>
                                        <p:attrNameLst>
                                          <p:attrName>style.visibility</p:attrName>
                                        </p:attrNameLst>
                                      </p:cBhvr>
                                      <p:to>
                                        <p:strVal val="visible"/>
                                      </p:to>
                                    </p:set>
                                    <p:anim calcmode="lin" valueType="num">
                                      <p:cBhvr additive="base">
                                        <p:cTn id="66" dur="1500" fill="hold"/>
                                        <p:tgtEl>
                                          <p:spTgt spid="18"/>
                                        </p:tgtEl>
                                        <p:attrNameLst>
                                          <p:attrName>ppt_x</p:attrName>
                                        </p:attrNameLst>
                                      </p:cBhvr>
                                      <p:tavLst>
                                        <p:tav tm="0">
                                          <p:val>
                                            <p:strVal val="1+#ppt_w/2"/>
                                          </p:val>
                                        </p:tav>
                                        <p:tav tm="100000">
                                          <p:val>
                                            <p:strVal val="#ppt_x"/>
                                          </p:val>
                                        </p:tav>
                                      </p:tavLst>
                                    </p:anim>
                                    <p:anim calcmode="lin" valueType="num">
                                      <p:cBhvr additive="base">
                                        <p:cTn id="67" dur="1500" fill="hold"/>
                                        <p:tgtEl>
                                          <p:spTgt spid="18"/>
                                        </p:tgtEl>
                                        <p:attrNameLst>
                                          <p:attrName>ppt_y</p:attrName>
                                        </p:attrNameLst>
                                      </p:cBhvr>
                                      <p:tavLst>
                                        <p:tav tm="0">
                                          <p:val>
                                            <p:strVal val="0-#ppt_h/2"/>
                                          </p:val>
                                        </p:tav>
                                        <p:tav tm="100000">
                                          <p:val>
                                            <p:strVal val="#ppt_y"/>
                                          </p:val>
                                        </p:tav>
                                      </p:tavLst>
                                    </p:anim>
                                  </p:childTnLst>
                                </p:cTn>
                              </p:par>
                              <p:par>
                                <p:cTn id="68" presetID="2" presetClass="entr" presetSubtype="4" fill="hold" grpId="0" nodeType="withEffect">
                                  <p:stCondLst>
                                    <p:cond delay="0"/>
                                  </p:stCondLst>
                                  <p:childTnLst>
                                    <p:set>
                                      <p:cBhvr>
                                        <p:cTn id="69" dur="1" fill="hold">
                                          <p:stCondLst>
                                            <p:cond delay="0"/>
                                          </p:stCondLst>
                                        </p:cTn>
                                        <p:tgtEl>
                                          <p:spTgt spid="19"/>
                                        </p:tgtEl>
                                        <p:attrNameLst>
                                          <p:attrName>style.visibility</p:attrName>
                                        </p:attrNameLst>
                                      </p:cBhvr>
                                      <p:to>
                                        <p:strVal val="visible"/>
                                      </p:to>
                                    </p:set>
                                    <p:anim calcmode="lin" valueType="num">
                                      <p:cBhvr additive="base">
                                        <p:cTn id="70" dur="1500" fill="hold"/>
                                        <p:tgtEl>
                                          <p:spTgt spid="19"/>
                                        </p:tgtEl>
                                        <p:attrNameLst>
                                          <p:attrName>ppt_x</p:attrName>
                                        </p:attrNameLst>
                                      </p:cBhvr>
                                      <p:tavLst>
                                        <p:tav tm="0">
                                          <p:val>
                                            <p:strVal val="#ppt_x"/>
                                          </p:val>
                                        </p:tav>
                                        <p:tav tm="100000">
                                          <p:val>
                                            <p:strVal val="#ppt_x"/>
                                          </p:val>
                                        </p:tav>
                                      </p:tavLst>
                                    </p:anim>
                                    <p:anim calcmode="lin" valueType="num">
                                      <p:cBhvr additive="base">
                                        <p:cTn id="71" dur="1500" fill="hold"/>
                                        <p:tgtEl>
                                          <p:spTgt spid="19"/>
                                        </p:tgtEl>
                                        <p:attrNameLst>
                                          <p:attrName>ppt_y</p:attrName>
                                        </p:attrNameLst>
                                      </p:cBhvr>
                                      <p:tavLst>
                                        <p:tav tm="0">
                                          <p:val>
                                            <p:strVal val="1+#ppt_h/2"/>
                                          </p:val>
                                        </p:tav>
                                        <p:tav tm="100000">
                                          <p:val>
                                            <p:strVal val="#ppt_y"/>
                                          </p:val>
                                        </p:tav>
                                      </p:tavLst>
                                    </p:anim>
                                  </p:childTnLst>
                                </p:cTn>
                              </p:par>
                              <p:par>
                                <p:cTn id="72" presetID="2" presetClass="entr" presetSubtype="1" fill="hold" grpId="0" nodeType="withEffect">
                                  <p:stCondLst>
                                    <p:cond delay="0"/>
                                  </p:stCondLst>
                                  <p:childTnLst>
                                    <p:set>
                                      <p:cBhvr>
                                        <p:cTn id="73" dur="1" fill="hold">
                                          <p:stCondLst>
                                            <p:cond delay="0"/>
                                          </p:stCondLst>
                                        </p:cTn>
                                        <p:tgtEl>
                                          <p:spTgt spid="7"/>
                                        </p:tgtEl>
                                        <p:attrNameLst>
                                          <p:attrName>style.visibility</p:attrName>
                                        </p:attrNameLst>
                                      </p:cBhvr>
                                      <p:to>
                                        <p:strVal val="visible"/>
                                      </p:to>
                                    </p:set>
                                    <p:anim calcmode="lin" valueType="num">
                                      <p:cBhvr additive="base">
                                        <p:cTn id="74" dur="1500" fill="hold"/>
                                        <p:tgtEl>
                                          <p:spTgt spid="7"/>
                                        </p:tgtEl>
                                        <p:attrNameLst>
                                          <p:attrName>ppt_x</p:attrName>
                                        </p:attrNameLst>
                                      </p:cBhvr>
                                      <p:tavLst>
                                        <p:tav tm="0">
                                          <p:val>
                                            <p:strVal val="#ppt_x"/>
                                          </p:val>
                                        </p:tav>
                                        <p:tav tm="100000">
                                          <p:val>
                                            <p:strVal val="#ppt_x"/>
                                          </p:val>
                                        </p:tav>
                                      </p:tavLst>
                                    </p:anim>
                                    <p:anim calcmode="lin" valueType="num">
                                      <p:cBhvr additive="base">
                                        <p:cTn id="75" dur="1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8" grpId="0" animBg="1"/>
      <p:bldP spid="11" grpId="0" animBg="1"/>
      <p:bldP spid="17" grpId="0" animBg="1"/>
      <p:bldP spid="16" grpId="0" animBg="1"/>
      <p:bldP spid="9" grpId="0" animBg="1"/>
      <p:bldP spid="15" grpId="0" animBg="1"/>
      <p:bldP spid="14" grpId="0" animBg="1"/>
      <p:bldP spid="8" grpId="0" animBg="1"/>
      <p:bldP spid="2" grpId="0"/>
      <p:bldP spid="10" grpId="0"/>
      <p:bldP spid="4"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95105">
              <a:schemeClr val="accent1">
                <a:lumMod val="75000"/>
              </a:schemeClr>
            </a:gs>
            <a:gs pos="50400">
              <a:srgbClr val="FFFF00"/>
            </a:gs>
            <a:gs pos="86000">
              <a:srgbClr val="2C4C85"/>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0" y="-82875"/>
            <a:ext cx="12192000" cy="1176622"/>
          </a:xfrm>
        </p:spPr>
        <p:txBody>
          <a:bodyPr>
            <a:noAutofit/>
          </a:bodyPr>
          <a:lstStyle/>
          <a:p>
            <a:pPr algn="ctr"/>
            <a:r>
              <a:rPr lang="it-IT" altLang="it-IT" sz="3200" b="1" dirty="0">
                <a:solidFill>
                  <a:srgbClr val="002060"/>
                </a:solidFill>
                <a:effectLst>
                  <a:outerShdw blurRad="38100" dist="38100" dir="2700000" algn="tl">
                    <a:srgbClr val="C0C0C0"/>
                  </a:outerShdw>
                </a:effectLst>
                <a:latin typeface="Bauhaus 93" panose="04030905020B02020C02" pitchFamily="82" charset="0"/>
              </a:rPr>
              <a:t>Oscillatori  sincroni, asincroni e chimerici</a:t>
            </a:r>
            <a:endParaRPr lang="it-IT" sz="3200" dirty="0">
              <a:solidFill>
                <a:srgbClr val="002060"/>
              </a:solidFill>
              <a:latin typeface="Bauhaus 93" panose="04030905020B02020C02" pitchFamily="82" charset="0"/>
            </a:endParaRPr>
          </a:p>
        </p:txBody>
      </p:sp>
      <p:sp>
        <p:nvSpPr>
          <p:cNvPr id="5" name="Rettangolo 4"/>
          <p:cNvSpPr/>
          <p:nvPr/>
        </p:nvSpPr>
        <p:spPr>
          <a:xfrm>
            <a:off x="5177482" y="1062361"/>
            <a:ext cx="6434106" cy="2031325"/>
          </a:xfrm>
          <a:prstGeom prst="rect">
            <a:avLst/>
          </a:prstGeom>
        </p:spPr>
        <p:txBody>
          <a:bodyPr wrap="square">
            <a:spAutoFit/>
          </a:bodyPr>
          <a:lstStyle/>
          <a:p>
            <a:pPr lvl="0" algn="just" fontAlgn="base">
              <a:spcBef>
                <a:spcPct val="50000"/>
              </a:spcBef>
              <a:spcAft>
                <a:spcPct val="0"/>
              </a:spcAft>
            </a:pPr>
            <a:r>
              <a:rPr lang="it-IT" altLang="it-IT" b="1" dirty="0">
                <a:cs typeface="Times New Roman" panose="02020603050405020304" pitchFamily="18" charset="0"/>
              </a:rPr>
              <a:t>La danza di Henri Matisse riprende il gruppo dei sei danzatori rappresentati sullo sfondo del</a:t>
            </a:r>
            <a:r>
              <a:rPr lang="it-IT" altLang="it-IT" b="1" i="1" dirty="0">
                <a:cs typeface="Times New Roman" panose="02020603050405020304" pitchFamily="18" charset="0"/>
              </a:rPr>
              <a:t> La gioia di vivere</a:t>
            </a:r>
            <a:r>
              <a:rPr lang="it-IT" altLang="it-IT" b="1" dirty="0">
                <a:cs typeface="Times New Roman" panose="02020603050405020304" pitchFamily="18" charset="0"/>
              </a:rPr>
              <a:t>, ma ne riduce il numero in cinque, i quali sono disposti in cerchio, per enfatizzare il protendersi reciproco delle figure, conferendo empatia alla danza e al movimento dei corpi che sprigionano una energia tale da essere assorbita da colui che la contempla. </a:t>
            </a:r>
          </a:p>
          <a:p>
            <a:pPr algn="just"/>
            <a:endParaRPr lang="it-IT" dirty="0">
              <a:latin typeface="Times New Roman" panose="02020603050405020304" pitchFamily="18" charset="0"/>
              <a:cs typeface="Times New Roman" panose="02020603050405020304" pitchFamily="18" charset="0"/>
            </a:endParaRPr>
          </a:p>
        </p:txBody>
      </p:sp>
      <p:sp>
        <p:nvSpPr>
          <p:cNvPr id="7" name="Rettangolo 6"/>
          <p:cNvSpPr/>
          <p:nvPr/>
        </p:nvSpPr>
        <p:spPr>
          <a:xfrm>
            <a:off x="308772" y="4380230"/>
            <a:ext cx="6672775" cy="1477328"/>
          </a:xfrm>
          <a:prstGeom prst="rect">
            <a:avLst/>
          </a:prstGeom>
        </p:spPr>
        <p:txBody>
          <a:bodyPr wrap="square">
            <a:spAutoFit/>
          </a:bodyPr>
          <a:lstStyle/>
          <a:p>
            <a:pPr algn="just"/>
            <a:r>
              <a:rPr lang="it-IT" b="1" dirty="0">
                <a:solidFill>
                  <a:srgbClr val="002060"/>
                </a:solidFill>
                <a:latin typeface="Calibri" panose="020F0502020204030204" pitchFamily="34" charset="0"/>
                <a:ea typeface="Calibri" panose="020F0502020204030204" pitchFamily="34" charset="0"/>
                <a:cs typeface="Calibri" panose="020F0502020204030204" pitchFamily="34" charset="0"/>
              </a:rPr>
              <a:t>Matisse, propone il ritmico motivo del girotondo, immagine dinamica della visione propria dell’artista. Le figura immerse in una sorta di vortice, sembrano quasi elevarsi al cielo. I colori, il dinamismo, quelle figure, esprimono gioia e sinuosità al tempo stesso, caratteristiche proprie dell’identità artistica del pittore.</a:t>
            </a:r>
          </a:p>
        </p:txBody>
      </p:sp>
      <p:pic>
        <p:nvPicPr>
          <p:cNvPr id="9" name="Immagine 8"/>
          <p:cNvPicPr>
            <a:picLocks noChangeAspect="1"/>
          </p:cNvPicPr>
          <p:nvPr/>
        </p:nvPicPr>
        <p:blipFill>
          <a:blip r:embed="rId2"/>
          <a:stretch>
            <a:fillRect/>
          </a:stretch>
        </p:blipFill>
        <p:spPr>
          <a:xfrm>
            <a:off x="375139" y="1088286"/>
            <a:ext cx="4514513" cy="3032271"/>
          </a:xfrm>
          <a:prstGeom prst="rect">
            <a:avLst/>
          </a:prstGeom>
        </p:spPr>
      </p:pic>
      <p:sp>
        <p:nvSpPr>
          <p:cNvPr id="3" name="CasellaDiTesto 2">
            <a:extLst>
              <a:ext uri="{FF2B5EF4-FFF2-40B4-BE49-F238E27FC236}">
                <a16:creationId xmlns:a16="http://schemas.microsoft.com/office/drawing/2014/main" id="{4921FAA5-545B-886B-2481-4203275E1007}"/>
              </a:ext>
            </a:extLst>
          </p:cNvPr>
          <p:cNvSpPr txBox="1"/>
          <p:nvPr/>
        </p:nvSpPr>
        <p:spPr>
          <a:xfrm>
            <a:off x="7417253" y="5195474"/>
            <a:ext cx="3778898" cy="1200329"/>
          </a:xfrm>
          <a:prstGeom prst="rect">
            <a:avLst/>
          </a:prstGeom>
          <a:noFill/>
        </p:spPr>
        <p:txBody>
          <a:bodyPr wrap="square" rtlCol="0">
            <a:spAutoFit/>
          </a:bodyPr>
          <a:lstStyle/>
          <a:p>
            <a:pPr algn="ctr"/>
            <a:r>
              <a:rPr lang="it-IT" sz="2400" b="1" dirty="0">
                <a:latin typeface="Forte" panose="03060902040502070203" pitchFamily="66" charset="0"/>
              </a:rPr>
              <a:t>La danza in una continua ricerca di un’armonia cosmica tra gli uomini</a:t>
            </a:r>
          </a:p>
        </p:txBody>
      </p:sp>
      <p:sp>
        <p:nvSpPr>
          <p:cNvPr id="8" name="CasellaDiTesto 7">
            <a:extLst>
              <a:ext uri="{FF2B5EF4-FFF2-40B4-BE49-F238E27FC236}">
                <a16:creationId xmlns:a16="http://schemas.microsoft.com/office/drawing/2014/main" id="{ECD8565C-CBF5-4040-5663-FC991061A116}"/>
              </a:ext>
            </a:extLst>
          </p:cNvPr>
          <p:cNvSpPr txBox="1"/>
          <p:nvPr/>
        </p:nvSpPr>
        <p:spPr>
          <a:xfrm>
            <a:off x="298362" y="6117231"/>
            <a:ext cx="6098720" cy="646331"/>
          </a:xfrm>
          <a:prstGeom prst="rect">
            <a:avLst/>
          </a:prstGeom>
          <a:noFill/>
        </p:spPr>
        <p:txBody>
          <a:bodyPr wrap="square">
            <a:spAutoFit/>
          </a:bodyPr>
          <a:lstStyle/>
          <a:p>
            <a:pPr algn="ctr"/>
            <a:r>
              <a:rPr lang="it-IT" dirty="0"/>
              <a:t>La danza (olio su tela), realizzato tra il 1909 e il 1910 da Henri Matisse. Esposto al Museo dell’Ermitage a San Pietroburgo.</a:t>
            </a:r>
          </a:p>
        </p:txBody>
      </p:sp>
      <p:pic>
        <p:nvPicPr>
          <p:cNvPr id="10" name="Immagine 9">
            <a:extLst>
              <a:ext uri="{FF2B5EF4-FFF2-40B4-BE49-F238E27FC236}">
                <a16:creationId xmlns:a16="http://schemas.microsoft.com/office/drawing/2014/main" id="{CE9AD9BB-E718-C6FA-EFE2-53A98F1C49BA}"/>
              </a:ext>
            </a:extLst>
          </p:cNvPr>
          <p:cNvPicPr>
            <a:picLocks noChangeAspect="1"/>
          </p:cNvPicPr>
          <p:nvPr/>
        </p:nvPicPr>
        <p:blipFill>
          <a:blip r:embed="rId3"/>
          <a:stretch>
            <a:fillRect/>
          </a:stretch>
        </p:blipFill>
        <p:spPr>
          <a:xfrm>
            <a:off x="8815051" y="2973425"/>
            <a:ext cx="2925319" cy="2031325"/>
          </a:xfrm>
          <a:prstGeom prst="rect">
            <a:avLst/>
          </a:prstGeom>
        </p:spPr>
      </p:pic>
      <p:pic>
        <p:nvPicPr>
          <p:cNvPr id="11" name="Immagine 10">
            <a:extLst>
              <a:ext uri="{FF2B5EF4-FFF2-40B4-BE49-F238E27FC236}">
                <a16:creationId xmlns:a16="http://schemas.microsoft.com/office/drawing/2014/main" id="{29F36714-753E-D19D-C719-F9D9B4AB38B5}"/>
              </a:ext>
            </a:extLst>
          </p:cNvPr>
          <p:cNvPicPr>
            <a:picLocks noChangeAspect="1"/>
          </p:cNvPicPr>
          <p:nvPr/>
        </p:nvPicPr>
        <p:blipFill>
          <a:blip r:embed="rId4"/>
          <a:stretch>
            <a:fillRect/>
          </a:stretch>
        </p:blipFill>
        <p:spPr>
          <a:xfrm>
            <a:off x="5057030" y="3230821"/>
            <a:ext cx="3664510" cy="916128"/>
          </a:xfrm>
          <a:prstGeom prst="rect">
            <a:avLst/>
          </a:prstGeom>
        </p:spPr>
      </p:pic>
    </p:spTree>
    <p:extLst>
      <p:ext uri="{BB962C8B-B14F-4D97-AF65-F5344CB8AC3E}">
        <p14:creationId xmlns:p14="http://schemas.microsoft.com/office/powerpoint/2010/main" val="1007755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heckerboard(across)">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45"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2000"/>
                                        <p:tgtEl>
                                          <p:spTgt spid="5"/>
                                        </p:tgtEl>
                                      </p:cBhvr>
                                    </p:animEffect>
                                    <p:anim calcmode="lin" valueType="num">
                                      <p:cBhvr>
                                        <p:cTn id="21" dur="2000" fill="hold"/>
                                        <p:tgtEl>
                                          <p:spTgt spid="5"/>
                                        </p:tgtEl>
                                        <p:attrNameLst>
                                          <p:attrName>ppt_w</p:attrName>
                                        </p:attrNameLst>
                                      </p:cBhvr>
                                      <p:tavLst>
                                        <p:tav tm="0" fmla="#ppt_w*sin(2.5*pi*$)">
                                          <p:val>
                                            <p:fltVal val="0"/>
                                          </p:val>
                                        </p:tav>
                                        <p:tav tm="100000">
                                          <p:val>
                                            <p:fltVal val="1"/>
                                          </p:val>
                                        </p:tav>
                                      </p:tavLst>
                                    </p:anim>
                                    <p:anim calcmode="lin" valueType="num">
                                      <p:cBhvr>
                                        <p:cTn id="22" dur="20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blinds(horizontal)">
                                      <p:cBhvr>
                                        <p:cTn id="43" dur="500"/>
                                        <p:tgtEl>
                                          <p:spTgt spid="10"/>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3"/>
                                        </p:tgtEl>
                                        <p:attrNameLst>
                                          <p:attrName>style.visibility</p:attrName>
                                        </p:attrNameLst>
                                      </p:cBhvr>
                                      <p:to>
                                        <p:strVal val="visible"/>
                                      </p:to>
                                    </p:set>
                                    <p:anim calcmode="lin" valueType="num">
                                      <p:cBhvr>
                                        <p:cTn id="48" dur="500" fill="hold"/>
                                        <p:tgtEl>
                                          <p:spTgt spid="3"/>
                                        </p:tgtEl>
                                        <p:attrNameLst>
                                          <p:attrName>ppt_w</p:attrName>
                                        </p:attrNameLst>
                                      </p:cBhvr>
                                      <p:tavLst>
                                        <p:tav tm="0">
                                          <p:val>
                                            <p:fltVal val="0"/>
                                          </p:val>
                                        </p:tav>
                                        <p:tav tm="100000">
                                          <p:val>
                                            <p:strVal val="#ppt_w"/>
                                          </p:val>
                                        </p:tav>
                                      </p:tavLst>
                                    </p:anim>
                                    <p:anim calcmode="lin" valueType="num">
                                      <p:cBhvr>
                                        <p:cTn id="49" dur="500" fill="hold"/>
                                        <p:tgtEl>
                                          <p:spTgt spid="3"/>
                                        </p:tgtEl>
                                        <p:attrNameLst>
                                          <p:attrName>ppt_h</p:attrName>
                                        </p:attrNameLst>
                                      </p:cBhvr>
                                      <p:tavLst>
                                        <p:tav tm="0">
                                          <p:val>
                                            <p:fltVal val="0"/>
                                          </p:val>
                                        </p:tav>
                                        <p:tav tm="100000">
                                          <p:val>
                                            <p:strVal val="#ppt_h"/>
                                          </p:val>
                                        </p:tav>
                                      </p:tavLst>
                                    </p:anim>
                                    <p:animEffect transition="in" filter="fade">
                                      <p:cBhvr>
                                        <p:cTn id="5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P spid="3" grpId="0"/>
      <p:bldP spid="8" grpId="0"/>
    </p:bldLst>
  </p:timing>
</p:sld>
</file>

<file path=ppt/theme/theme1.xml><?xml version="1.0" encoding="utf-8"?>
<a:theme xmlns:a="http://schemas.openxmlformats.org/drawingml/2006/main" name="1_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1357</TotalTime>
  <Words>1498</Words>
  <Application>Microsoft Office PowerPoint</Application>
  <PresentationFormat>Widescreen</PresentationFormat>
  <Paragraphs>59</Paragraphs>
  <Slides>17</Slides>
  <Notes>0</Notes>
  <HiddenSlides>0</HiddenSlides>
  <MMClips>4</MMClips>
  <ScaleCrop>false</ScaleCrop>
  <HeadingPairs>
    <vt:vector size="6" baseType="variant">
      <vt:variant>
        <vt:lpstr>Caratteri utilizzati</vt:lpstr>
      </vt:variant>
      <vt:variant>
        <vt:i4>12</vt:i4>
      </vt:variant>
      <vt:variant>
        <vt:lpstr>Tema</vt:lpstr>
      </vt:variant>
      <vt:variant>
        <vt:i4>2</vt:i4>
      </vt:variant>
      <vt:variant>
        <vt:lpstr>Titoli diapositive</vt:lpstr>
      </vt:variant>
      <vt:variant>
        <vt:i4>17</vt:i4>
      </vt:variant>
    </vt:vector>
  </HeadingPairs>
  <TitlesOfParts>
    <vt:vector size="31" baseType="lpstr">
      <vt:lpstr>Algerian</vt:lpstr>
      <vt:lpstr>Arial</vt:lpstr>
      <vt:lpstr>Bauhaus 93</vt:lpstr>
      <vt:lpstr>Calibri</vt:lpstr>
      <vt:lpstr>Calibri Light</vt:lpstr>
      <vt:lpstr>Comic Sans MS</vt:lpstr>
      <vt:lpstr>Forte</vt:lpstr>
      <vt:lpstr>Harlow Solid Italic</vt:lpstr>
      <vt:lpstr>Lucida Calligraphy</vt:lpstr>
      <vt:lpstr>Snap ITC</vt:lpstr>
      <vt:lpstr>Times New Roman</vt:lpstr>
      <vt:lpstr>Wingdings</vt:lpstr>
      <vt:lpstr>1_Tema di Office</vt:lpstr>
      <vt:lpstr>2_Tema di Office</vt:lpstr>
      <vt:lpstr>Presentazione standard di PowerPoint</vt:lpstr>
      <vt:lpstr>OVVERO: ARTE E SCIENZA IN MOVIMENTO</vt:lpstr>
      <vt:lpstr>Il discobolo di Mirone: dalla rappresentazione estetica del movimento alla eleganza delle linee dinamiche in anatomia umana</vt:lpstr>
      <vt:lpstr> Il movimento è: «la gioia di vivere»  ,,,e la stabilità dei composti aromatici </vt:lpstr>
      <vt:lpstr>Movimenti biochimici:  Vibrazioni ed oscillazioni</vt:lpstr>
      <vt:lpstr>Movimenti vitali</vt:lpstr>
      <vt:lpstr>le vibrazioni nell’IR</vt:lpstr>
      <vt:lpstr>Le vibrazioni dell’arte </vt:lpstr>
      <vt:lpstr>Oscillatori  sincroni, asincroni e chimerici</vt:lpstr>
      <vt:lpstr>A proposito di danzatori…</vt:lpstr>
      <vt:lpstr>Le opere di David Goodsell quale connubio perfetto tra arte e scienza</vt:lpstr>
      <vt:lpstr>Dalle rappresentazioni di David Goodsell del mondo molecolare alla computer grafica 3D per visualizzare le macchine biomolecolari </vt:lpstr>
      <vt:lpstr>Progetti di Macchine: dagli schizzi di Leonardo ai catenani</vt:lpstr>
      <vt:lpstr>Dal rotaxano all’ascensore molecolare e il dinamismo dell’opera «la città che sale» </vt:lpstr>
      <vt:lpstr>Macchine molecolari</vt:lpstr>
      <vt:lpstr>Un’ultima piccola digressione:   dalle macchine molecolari alle macchine muscolari… rappresentazioni del dinamismo nello sport calcistico (Boccioni docet)  ed attuali dinamiche di pura arte calcistica… </vt:lpstr>
      <vt:lpstr>Bibliografia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xxxx</dc:creator>
  <cp:lastModifiedBy>Di lorenzo Di Lorenzo</cp:lastModifiedBy>
  <cp:revision>87</cp:revision>
  <dcterms:created xsi:type="dcterms:W3CDTF">2023-03-22T15:09:30Z</dcterms:created>
  <dcterms:modified xsi:type="dcterms:W3CDTF">2023-04-16T08:07:37Z</dcterms:modified>
</cp:coreProperties>
</file>