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5" r:id="rId13"/>
    <p:sldId id="268" r:id="rId14"/>
    <p:sldId id="269" r:id="rId15"/>
    <p:sldId id="270" r:id="rId16"/>
    <p:sldId id="276" r:id="rId17"/>
    <p:sldId id="271" r:id="rId18"/>
    <p:sldId id="272" r:id="rId19"/>
    <p:sldId id="273"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6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11/2/2021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11/2/2021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11/2/2021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11/2/2021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11/2/2021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11/2/2021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5800" y="3132666"/>
            <a:ext cx="5311775" cy="308601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3132666"/>
            <a:ext cx="5334000" cy="308601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youtu.be/ec0XKhAHR5I"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it.wikipedia.org/wiki/Gesso_(minerale)" TargetMode="External"/><Relationship Id="rId2" Type="http://schemas.openxmlformats.org/officeDocument/2006/relationships/hyperlink" Target="https://it.wikipedia.org/wiki/Galea"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it.wikipedia.org/wiki/Mangano_(arm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7BA68A-F52B-402A-B63F-EF170E6D84FE}"/>
              </a:ext>
            </a:extLst>
          </p:cNvPr>
          <p:cNvSpPr>
            <a:spLocks noGrp="1"/>
          </p:cNvSpPr>
          <p:nvPr>
            <p:ph type="ctrTitle"/>
          </p:nvPr>
        </p:nvSpPr>
        <p:spPr/>
        <p:txBody>
          <a:bodyPr/>
          <a:lstStyle/>
          <a:p>
            <a:r>
              <a:rPr lang="it-IT" dirty="0"/>
              <a:t>La storia della chimica nella guerra</a:t>
            </a:r>
          </a:p>
        </p:txBody>
      </p:sp>
      <p:sp>
        <p:nvSpPr>
          <p:cNvPr id="3" name="Sottotitolo 2">
            <a:extLst>
              <a:ext uri="{FF2B5EF4-FFF2-40B4-BE49-F238E27FC236}">
                <a16:creationId xmlns:a16="http://schemas.microsoft.com/office/drawing/2014/main" id="{F12040B6-7D59-4CF9-AE4D-A3865689418F}"/>
              </a:ext>
            </a:extLst>
          </p:cNvPr>
          <p:cNvSpPr>
            <a:spLocks noGrp="1"/>
          </p:cNvSpPr>
          <p:nvPr>
            <p:ph type="subTitle" idx="1"/>
          </p:nvPr>
        </p:nvSpPr>
        <p:spPr>
          <a:xfrm>
            <a:off x="1535501" y="3429000"/>
            <a:ext cx="9448800" cy="1393166"/>
          </a:xfrm>
        </p:spPr>
        <p:txBody>
          <a:bodyPr>
            <a:normAutofit/>
          </a:bodyPr>
          <a:lstStyle/>
          <a:p>
            <a:r>
              <a:rPr lang="it-IT" dirty="0"/>
              <a:t>(Ma con i francobolli)</a:t>
            </a:r>
          </a:p>
          <a:p>
            <a:endParaRPr lang="it-IT" dirty="0"/>
          </a:p>
          <a:p>
            <a:r>
              <a:rPr lang="it-IT" dirty="0"/>
              <a:t>di Licenziato Valerio, III M, Liceo Classico Garibaldi.</a:t>
            </a:r>
          </a:p>
          <a:p>
            <a:endParaRPr lang="it-IT" dirty="0"/>
          </a:p>
        </p:txBody>
      </p:sp>
    </p:spTree>
    <p:extLst>
      <p:ext uri="{BB962C8B-B14F-4D97-AF65-F5344CB8AC3E}">
        <p14:creationId xmlns:p14="http://schemas.microsoft.com/office/powerpoint/2010/main" val="3911287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93EBF1-24A4-425D-AACE-6E4B00F0B484}"/>
              </a:ext>
            </a:extLst>
          </p:cNvPr>
          <p:cNvSpPr>
            <a:spLocks noGrp="1"/>
          </p:cNvSpPr>
          <p:nvPr>
            <p:ph type="title"/>
          </p:nvPr>
        </p:nvSpPr>
        <p:spPr>
          <a:xfrm>
            <a:off x="1605443" y="639315"/>
            <a:ext cx="8981114" cy="1293028"/>
          </a:xfrm>
        </p:spPr>
        <p:txBody>
          <a:bodyPr/>
          <a:lstStyle/>
          <a:p>
            <a:r>
              <a:rPr lang="it-IT" dirty="0"/>
              <a:t>Premessa alle guerre mondiali</a:t>
            </a:r>
          </a:p>
        </p:txBody>
      </p:sp>
      <p:sp>
        <p:nvSpPr>
          <p:cNvPr id="3" name="Segnaposto contenuto 2">
            <a:extLst>
              <a:ext uri="{FF2B5EF4-FFF2-40B4-BE49-F238E27FC236}">
                <a16:creationId xmlns:a16="http://schemas.microsoft.com/office/drawing/2014/main" id="{DEB0E517-A424-4503-A96B-D4DCAB5F3BCA}"/>
              </a:ext>
            </a:extLst>
          </p:cNvPr>
          <p:cNvSpPr>
            <a:spLocks noGrp="1"/>
          </p:cNvSpPr>
          <p:nvPr>
            <p:ph idx="1"/>
          </p:nvPr>
        </p:nvSpPr>
        <p:spPr/>
        <p:txBody>
          <a:bodyPr>
            <a:normAutofit/>
          </a:bodyPr>
          <a:lstStyle/>
          <a:p>
            <a:pPr marL="0" indent="0">
              <a:buNone/>
            </a:pPr>
            <a:r>
              <a:rPr lang="it-IT" sz="1400" dirty="0"/>
              <a:t>Ho preferito «accelerare» gli altri argomenti menzionando solo le cose fondamentali per arrivare qui, a causa del fatto che solo la Prima Guerra Mondiale richiederà minimo 3-4 slide dedicate, per non parlare della Seconda.</a:t>
            </a:r>
          </a:p>
          <a:p>
            <a:pPr marL="0" indent="0">
              <a:buNone/>
            </a:pPr>
            <a:r>
              <a:rPr lang="it-IT" sz="1400" dirty="0"/>
              <a:t>Avviso che qui, anche dal punto di vista storico, ci saranno vari approfondimenti, quindi considero il 1900 il «pezzo forte» di questo progetto.</a:t>
            </a:r>
          </a:p>
          <a:p>
            <a:pPr marL="0" indent="0">
              <a:buNone/>
            </a:pPr>
            <a:r>
              <a:rPr lang="it-IT" sz="1400" dirty="0"/>
              <a:t>Parleremo soprattutto dell’Impero Giapponese che, oltre a un uso esponenziale di armi chimiche, fece moltissimi esperimenti su civili, soprattutto Cinesi, senza ovviamente tralasciare gli altri protagonisti.</a:t>
            </a:r>
          </a:p>
          <a:p>
            <a:pPr marL="0" indent="0">
              <a:buNone/>
            </a:pPr>
            <a:r>
              <a:rPr lang="it-IT" sz="1400" dirty="0"/>
              <a:t>Cercherò quindi di esporre l’argomento nel modo più neutrale possibile, facendo approfondimenti, come detto </a:t>
            </a:r>
            <a:r>
              <a:rPr lang="it-IT" sz="1400" dirty="0" err="1"/>
              <a:t>orima</a:t>
            </a:r>
            <a:r>
              <a:rPr lang="it-IT" sz="1400" dirty="0"/>
              <a:t>, sia dal punto di vista storico che, ovviamente chimico.</a:t>
            </a:r>
          </a:p>
          <a:p>
            <a:pPr marL="0" indent="0">
              <a:buNone/>
            </a:pPr>
            <a:r>
              <a:rPr lang="it-IT" sz="1400" dirty="0"/>
              <a:t>Quindi in sostanza saranno gli argomenti più lunghi di questo progetto, e spero di poterveli esporre al meglio.</a:t>
            </a:r>
          </a:p>
          <a:p>
            <a:pPr marL="0" indent="0">
              <a:buNone/>
            </a:pPr>
            <a:r>
              <a:rPr lang="it-IT" sz="1400" dirty="0"/>
              <a:t>Detto questo, allacciate le cinture, e tuffiamoci nel casino che è stato il 1900…</a:t>
            </a:r>
          </a:p>
        </p:txBody>
      </p:sp>
    </p:spTree>
    <p:extLst>
      <p:ext uri="{BB962C8B-B14F-4D97-AF65-F5344CB8AC3E}">
        <p14:creationId xmlns:p14="http://schemas.microsoft.com/office/powerpoint/2010/main" val="986705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2B6F01-ED60-4E14-B95F-EC6F54CF9B36}"/>
              </a:ext>
            </a:extLst>
          </p:cNvPr>
          <p:cNvSpPr>
            <a:spLocks noGrp="1"/>
          </p:cNvSpPr>
          <p:nvPr>
            <p:ph type="title"/>
          </p:nvPr>
        </p:nvSpPr>
        <p:spPr>
          <a:xfrm>
            <a:off x="940037" y="639315"/>
            <a:ext cx="10049191" cy="1293028"/>
          </a:xfrm>
        </p:spPr>
        <p:txBody>
          <a:bodyPr/>
          <a:lstStyle/>
          <a:p>
            <a:r>
              <a:rPr lang="it-IT" dirty="0"/>
              <a:t>Prima guerra mondiale - Germania</a:t>
            </a:r>
          </a:p>
        </p:txBody>
      </p:sp>
      <p:sp>
        <p:nvSpPr>
          <p:cNvPr id="3" name="Segnaposto contenuto 2">
            <a:extLst>
              <a:ext uri="{FF2B5EF4-FFF2-40B4-BE49-F238E27FC236}">
                <a16:creationId xmlns:a16="http://schemas.microsoft.com/office/drawing/2014/main" id="{0431A8C2-DFCE-4150-A3C6-61044287BAE5}"/>
              </a:ext>
            </a:extLst>
          </p:cNvPr>
          <p:cNvSpPr>
            <a:spLocks noGrp="1"/>
          </p:cNvSpPr>
          <p:nvPr>
            <p:ph idx="1"/>
          </p:nvPr>
        </p:nvSpPr>
        <p:spPr/>
        <p:txBody>
          <a:bodyPr>
            <a:normAutofit/>
          </a:bodyPr>
          <a:lstStyle/>
          <a:p>
            <a:pPr marL="0" indent="0">
              <a:buNone/>
            </a:pPr>
            <a:r>
              <a:rPr lang="it-IT" sz="1400" dirty="0"/>
              <a:t>L’esercito imperiale tedesco, schierato con gli Imperi Centrali, ricorse spesso all’uso del famigerato Gas Mostarda.</a:t>
            </a:r>
          </a:p>
          <a:p>
            <a:pPr marL="0" indent="0">
              <a:buNone/>
            </a:pPr>
            <a:r>
              <a:rPr lang="it-IT" sz="1400" dirty="0"/>
              <a:t>L’Iprite, anche detta Gas Mostarda, è composto dal tioetere del </a:t>
            </a:r>
            <a:r>
              <a:rPr lang="it-IT" sz="1400" dirty="0" err="1"/>
              <a:t>cloroetano</a:t>
            </a:r>
            <a:r>
              <a:rPr lang="it-IT" sz="1400" dirty="0"/>
              <a:t>, liquido dal colore giallastro dall’odore di senape, da qui il nome, è liposolubile e penetra nella cute, risultando letale in dieci minuti se presente in 0,15mg/l, mentre concentrazioni minori provocano terribili piaghe cutanee e attraversa persino gomma e abiti, pur avendo un’azione piuttosto lenta.</a:t>
            </a:r>
          </a:p>
          <a:p>
            <a:pPr marL="0" indent="0">
              <a:buNone/>
            </a:pPr>
            <a:r>
              <a:rPr lang="it-IT" sz="1400" dirty="0"/>
              <a:t>Non si avverte dolore al contatto, il ché la rende estremamente insidiosa, inoltre può portare a cecità, depressione immunitaria, danni al DNA… insomma, fossi in voi non ci giocherei ecco.</a:t>
            </a:r>
          </a:p>
          <a:p>
            <a:pPr marL="0" indent="0">
              <a:buNone/>
            </a:pPr>
            <a:r>
              <a:rPr lang="it-IT" sz="1400" dirty="0"/>
              <a:t>Questo gas venne usato principalmente sul Fronte Occidentale, mentre contro l’Impero Russo si usarono miscele «più comuni»: cloro, bromo e gas non specificati.</a:t>
            </a:r>
          </a:p>
          <a:p>
            <a:pPr marL="0" indent="0">
              <a:buNone/>
            </a:pPr>
            <a:r>
              <a:rPr lang="it-IT" sz="1400" dirty="0"/>
              <a:t>Episodio tremendo ma allo stesso tempo significativo lo ritroviamo nella Battaglia di </a:t>
            </a:r>
            <a:r>
              <a:rPr lang="it-IT" sz="1400" dirty="0" err="1"/>
              <a:t>Osowiec</a:t>
            </a:r>
            <a:r>
              <a:rPr lang="it-IT" sz="1400" dirty="0"/>
              <a:t>, anche detta la Carica dei Morti, dove i soldati russi vennero bombardati con le suddette armi, venendo decimati (morirono 800 soldati su 1.800) e feriti in maniera tale che erano irriconoscibili, infatti, quando decisero di contrattaccare, i soldati germanici (circa 8.000 uomini) fuggirono in preda al panico, permettendo alla loro controparte slava di evacuare.</a:t>
            </a:r>
          </a:p>
        </p:txBody>
      </p:sp>
      <p:pic>
        <p:nvPicPr>
          <p:cNvPr id="5" name="Immagine 4">
            <a:extLst>
              <a:ext uri="{FF2B5EF4-FFF2-40B4-BE49-F238E27FC236}">
                <a16:creationId xmlns:a16="http://schemas.microsoft.com/office/drawing/2014/main" id="{C8032079-2AAF-4E71-A5D4-8B4886ACC10D}"/>
              </a:ext>
            </a:extLst>
          </p:cNvPr>
          <p:cNvPicPr>
            <a:picLocks noChangeAspect="1"/>
          </p:cNvPicPr>
          <p:nvPr/>
        </p:nvPicPr>
        <p:blipFill>
          <a:blip r:embed="rId2"/>
          <a:stretch>
            <a:fillRect/>
          </a:stretch>
        </p:blipFill>
        <p:spPr>
          <a:xfrm>
            <a:off x="767509" y="5271781"/>
            <a:ext cx="2063166" cy="1568006"/>
          </a:xfrm>
          <a:prstGeom prst="rect">
            <a:avLst/>
          </a:prstGeom>
        </p:spPr>
      </p:pic>
      <p:pic>
        <p:nvPicPr>
          <p:cNvPr id="6" name="Immagine 5">
            <a:extLst>
              <a:ext uri="{FF2B5EF4-FFF2-40B4-BE49-F238E27FC236}">
                <a16:creationId xmlns:a16="http://schemas.microsoft.com/office/drawing/2014/main" id="{F2872846-A17E-48DC-81F5-2E50CCCC745A}"/>
              </a:ext>
            </a:extLst>
          </p:cNvPr>
          <p:cNvPicPr>
            <a:picLocks noChangeAspect="1"/>
          </p:cNvPicPr>
          <p:nvPr/>
        </p:nvPicPr>
        <p:blipFill>
          <a:blip r:embed="rId3"/>
          <a:stretch>
            <a:fillRect/>
          </a:stretch>
        </p:blipFill>
        <p:spPr>
          <a:xfrm>
            <a:off x="4209486" y="5271781"/>
            <a:ext cx="1328558" cy="1522703"/>
          </a:xfrm>
          <a:prstGeom prst="rect">
            <a:avLst/>
          </a:prstGeom>
        </p:spPr>
      </p:pic>
      <p:pic>
        <p:nvPicPr>
          <p:cNvPr id="7" name="Immagine 6">
            <a:extLst>
              <a:ext uri="{FF2B5EF4-FFF2-40B4-BE49-F238E27FC236}">
                <a16:creationId xmlns:a16="http://schemas.microsoft.com/office/drawing/2014/main" id="{96C615AD-0E5D-415E-8C07-D4E028B2480E}"/>
              </a:ext>
            </a:extLst>
          </p:cNvPr>
          <p:cNvPicPr>
            <a:picLocks noChangeAspect="1"/>
          </p:cNvPicPr>
          <p:nvPr/>
        </p:nvPicPr>
        <p:blipFill>
          <a:blip r:embed="rId4"/>
          <a:stretch>
            <a:fillRect/>
          </a:stretch>
        </p:blipFill>
        <p:spPr>
          <a:xfrm>
            <a:off x="6916856" y="5271781"/>
            <a:ext cx="2247361" cy="1465279"/>
          </a:xfrm>
          <a:prstGeom prst="rect">
            <a:avLst/>
          </a:prstGeom>
        </p:spPr>
      </p:pic>
    </p:spTree>
    <p:extLst>
      <p:ext uri="{BB962C8B-B14F-4D97-AF65-F5344CB8AC3E}">
        <p14:creationId xmlns:p14="http://schemas.microsoft.com/office/powerpoint/2010/main" val="3691374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FA929C-E2E0-41AC-BF33-197A756623DC}"/>
              </a:ext>
            </a:extLst>
          </p:cNvPr>
          <p:cNvSpPr>
            <a:spLocks noGrp="1"/>
          </p:cNvSpPr>
          <p:nvPr>
            <p:ph type="title"/>
          </p:nvPr>
        </p:nvSpPr>
        <p:spPr>
          <a:xfrm>
            <a:off x="685800" y="790253"/>
            <a:ext cx="9798171" cy="1293028"/>
          </a:xfrm>
        </p:spPr>
        <p:txBody>
          <a:bodyPr/>
          <a:lstStyle/>
          <a:p>
            <a:r>
              <a:rPr lang="it-IT" dirty="0"/>
              <a:t>Prima guerra mondiale - intesa</a:t>
            </a:r>
          </a:p>
        </p:txBody>
      </p:sp>
      <p:sp>
        <p:nvSpPr>
          <p:cNvPr id="3" name="Segnaposto contenuto 2">
            <a:extLst>
              <a:ext uri="{FF2B5EF4-FFF2-40B4-BE49-F238E27FC236}">
                <a16:creationId xmlns:a16="http://schemas.microsoft.com/office/drawing/2014/main" id="{5F606555-0970-4734-9F13-8B14CA67FCD5}"/>
              </a:ext>
            </a:extLst>
          </p:cNvPr>
          <p:cNvSpPr>
            <a:spLocks noGrp="1"/>
          </p:cNvSpPr>
          <p:nvPr>
            <p:ph idx="1"/>
          </p:nvPr>
        </p:nvSpPr>
        <p:spPr/>
        <p:txBody>
          <a:bodyPr>
            <a:normAutofit/>
          </a:bodyPr>
          <a:lstStyle/>
          <a:p>
            <a:pPr marL="0" indent="0">
              <a:buNone/>
            </a:pPr>
            <a:r>
              <a:rPr lang="it-IT" sz="1400" dirty="0"/>
              <a:t>Sull’uso di armi chimiche da parte dell’Intesa non ho trovato granché, ma è certo che gli stati membri usarono cloro e bromo, per questo vi parlerò di quest’ultimo.</a:t>
            </a:r>
          </a:p>
          <a:p>
            <a:pPr marL="0" indent="0">
              <a:buNone/>
            </a:pPr>
            <a:r>
              <a:rPr lang="it-IT" sz="1400" dirty="0"/>
              <a:t>Il bromo, come il cloro, è un alogeno e il suo nome deriva dal greco </a:t>
            </a:r>
            <a:r>
              <a:rPr lang="it-IT" sz="1400" dirty="0" err="1"/>
              <a:t>bromos</a:t>
            </a:r>
            <a:r>
              <a:rPr lang="it-IT" sz="1400" dirty="0"/>
              <a:t>, che significa fetore, puzza.</a:t>
            </a:r>
          </a:p>
          <a:p>
            <a:pPr marL="0" indent="0">
              <a:buNone/>
            </a:pPr>
            <a:r>
              <a:rPr lang="it-IT" sz="1400" dirty="0"/>
              <a:t>Questo è un liquido volatile di colore rosso bruno, a temperatura ambiente è un non metallo liquido ed è pesante e scorrevole.</a:t>
            </a:r>
          </a:p>
          <a:p>
            <a:pPr marL="0" indent="0">
              <a:buNone/>
            </a:pPr>
            <a:r>
              <a:rPr lang="it-IT" sz="1400" dirty="0"/>
              <a:t>Reagisce a molteplici elementi e ha un effetto «candeggiante», viene spesso usato per fumogeni, ma anche per </a:t>
            </a:r>
            <a:r>
              <a:rPr lang="it-IT" sz="1400" dirty="0" err="1"/>
              <a:t>sostanz</a:t>
            </a:r>
            <a:r>
              <a:rPr lang="it-IT" sz="1400" dirty="0"/>
              <a:t> ignifughe, medicinali, coloranti </a:t>
            </a:r>
            <a:r>
              <a:rPr lang="it-IT" sz="1400" dirty="0" err="1"/>
              <a:t>ecc</a:t>
            </a:r>
            <a:r>
              <a:rPr lang="it-IT" sz="1400" dirty="0"/>
              <a:t>…</a:t>
            </a:r>
          </a:p>
          <a:p>
            <a:pPr marL="0" indent="0">
              <a:buNone/>
            </a:pPr>
            <a:r>
              <a:rPr lang="it-IT" sz="1400" dirty="0"/>
              <a:t>Si trova comunemente sottoforma di bromuro nelle rocce superficiali ed è riproducibile artificialmente, è inoltre fortemente irritante e anche minime quantità del suo vapore possono seriamente </a:t>
            </a:r>
            <a:r>
              <a:rPr lang="it-IT" sz="1400" dirty="0" err="1"/>
              <a:t>daneggiare</a:t>
            </a:r>
            <a:r>
              <a:rPr lang="it-IT" sz="1400" dirty="0"/>
              <a:t> l’apparato respiratorio.</a:t>
            </a:r>
          </a:p>
        </p:txBody>
      </p:sp>
      <p:pic>
        <p:nvPicPr>
          <p:cNvPr id="4" name="Immagine 3">
            <a:extLst>
              <a:ext uri="{FF2B5EF4-FFF2-40B4-BE49-F238E27FC236}">
                <a16:creationId xmlns:a16="http://schemas.microsoft.com/office/drawing/2014/main" id="{EBE788C8-2E6E-485B-9DE5-A85168DB37F0}"/>
              </a:ext>
            </a:extLst>
          </p:cNvPr>
          <p:cNvPicPr>
            <a:picLocks noChangeAspect="1"/>
          </p:cNvPicPr>
          <p:nvPr/>
        </p:nvPicPr>
        <p:blipFill>
          <a:blip r:embed="rId2"/>
          <a:stretch>
            <a:fillRect/>
          </a:stretch>
        </p:blipFill>
        <p:spPr>
          <a:xfrm>
            <a:off x="685800" y="4583034"/>
            <a:ext cx="1818106" cy="2063169"/>
          </a:xfrm>
          <a:prstGeom prst="rect">
            <a:avLst/>
          </a:prstGeom>
        </p:spPr>
      </p:pic>
      <p:pic>
        <p:nvPicPr>
          <p:cNvPr id="5" name="Immagine 4">
            <a:extLst>
              <a:ext uri="{FF2B5EF4-FFF2-40B4-BE49-F238E27FC236}">
                <a16:creationId xmlns:a16="http://schemas.microsoft.com/office/drawing/2014/main" id="{280AF24A-0C33-4B77-BF4B-9D18A0904DDF}"/>
              </a:ext>
            </a:extLst>
          </p:cNvPr>
          <p:cNvPicPr>
            <a:picLocks noChangeAspect="1"/>
          </p:cNvPicPr>
          <p:nvPr/>
        </p:nvPicPr>
        <p:blipFill>
          <a:blip r:embed="rId3"/>
          <a:stretch>
            <a:fillRect/>
          </a:stretch>
        </p:blipFill>
        <p:spPr>
          <a:xfrm>
            <a:off x="2990491" y="4504318"/>
            <a:ext cx="3105509" cy="1998565"/>
          </a:xfrm>
          <a:prstGeom prst="rect">
            <a:avLst/>
          </a:prstGeom>
        </p:spPr>
      </p:pic>
      <p:pic>
        <p:nvPicPr>
          <p:cNvPr id="6" name="Immagine 5">
            <a:extLst>
              <a:ext uri="{FF2B5EF4-FFF2-40B4-BE49-F238E27FC236}">
                <a16:creationId xmlns:a16="http://schemas.microsoft.com/office/drawing/2014/main" id="{67751D10-28D0-4FEE-AA04-5209129A058C}"/>
              </a:ext>
            </a:extLst>
          </p:cNvPr>
          <p:cNvPicPr>
            <a:picLocks noChangeAspect="1"/>
          </p:cNvPicPr>
          <p:nvPr/>
        </p:nvPicPr>
        <p:blipFill>
          <a:blip r:embed="rId4"/>
          <a:stretch>
            <a:fillRect/>
          </a:stretch>
        </p:blipFill>
        <p:spPr>
          <a:xfrm>
            <a:off x="6733395" y="4583034"/>
            <a:ext cx="1541394" cy="1998566"/>
          </a:xfrm>
          <a:prstGeom prst="rect">
            <a:avLst/>
          </a:prstGeom>
        </p:spPr>
      </p:pic>
    </p:spTree>
    <p:extLst>
      <p:ext uri="{BB962C8B-B14F-4D97-AF65-F5344CB8AC3E}">
        <p14:creationId xmlns:p14="http://schemas.microsoft.com/office/powerpoint/2010/main" val="4206229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8C985C-C2A0-40FF-BEFA-F192828900F4}"/>
              </a:ext>
            </a:extLst>
          </p:cNvPr>
          <p:cNvSpPr>
            <a:spLocks noGrp="1"/>
          </p:cNvSpPr>
          <p:nvPr>
            <p:ph type="title"/>
          </p:nvPr>
        </p:nvSpPr>
        <p:spPr/>
        <p:txBody>
          <a:bodyPr/>
          <a:lstStyle/>
          <a:p>
            <a:r>
              <a:rPr lang="it-IT" dirty="0"/>
              <a:t>Periodo interbellico</a:t>
            </a:r>
          </a:p>
        </p:txBody>
      </p:sp>
      <p:sp>
        <p:nvSpPr>
          <p:cNvPr id="3" name="Segnaposto contenuto 2">
            <a:extLst>
              <a:ext uri="{FF2B5EF4-FFF2-40B4-BE49-F238E27FC236}">
                <a16:creationId xmlns:a16="http://schemas.microsoft.com/office/drawing/2014/main" id="{ED1D31BB-1E63-47B3-A3DD-3C5B5EA34994}"/>
              </a:ext>
            </a:extLst>
          </p:cNvPr>
          <p:cNvSpPr>
            <a:spLocks noGrp="1"/>
          </p:cNvSpPr>
          <p:nvPr>
            <p:ph idx="1"/>
          </p:nvPr>
        </p:nvSpPr>
        <p:spPr/>
        <p:txBody>
          <a:bodyPr>
            <a:normAutofit/>
          </a:bodyPr>
          <a:lstStyle/>
          <a:p>
            <a:pPr marL="0" indent="0">
              <a:buNone/>
            </a:pPr>
            <a:r>
              <a:rPr lang="it-IT" sz="1400" dirty="0"/>
              <a:t>Non crediate che con il Trattato di Versailles finiscano i crimini di guerra, qui daremo una veloce occhiata agli avvenimenti che hanno coinvolto l’uso di armi chimiche:</a:t>
            </a:r>
          </a:p>
          <a:p>
            <a:pPr marL="0" indent="0">
              <a:buNone/>
            </a:pPr>
            <a:r>
              <a:rPr lang="it-IT" sz="1400" dirty="0"/>
              <a:t>In Iraq, dove l’Intesa aveva promesso l’indipendenza, soppiantata dalla colonizzazione britannica, gli Arabi e i Curdi si rivoltarono, e Churchill autorizzò l’utilizzo di armi chimiche, come il Gas Mostarda, contro i ribelli da parte della Guarnigione Coloniale;</a:t>
            </a:r>
          </a:p>
          <a:p>
            <a:pPr marL="0" indent="0">
              <a:buNone/>
            </a:pPr>
            <a:r>
              <a:rPr lang="it-IT" sz="1400" dirty="0"/>
              <a:t>Sempre i Britannici ricorsero all’uso di armi chimiche contro le tribù di Afghani ostili, semplici montanari;</a:t>
            </a:r>
          </a:p>
          <a:p>
            <a:pPr marL="0" indent="0">
              <a:buNone/>
            </a:pPr>
            <a:r>
              <a:rPr lang="it-IT" sz="1400" dirty="0"/>
              <a:t>La Spagna fece utilizzo delle suddette armi contro i ribelli marocchini della Repubblica del Rif durante l’omonima guerra, supportati dai vicini Francesi;</a:t>
            </a:r>
          </a:p>
          <a:p>
            <a:pPr marL="0" indent="0">
              <a:buNone/>
            </a:pPr>
            <a:r>
              <a:rPr lang="it-IT" sz="1400" dirty="0"/>
              <a:t>L’Italia Fascista fece utilizzo di bombe asfissianti al fosgene per reprimere le ribellioni in Sirtica;</a:t>
            </a:r>
          </a:p>
          <a:p>
            <a:pPr marL="0" indent="0">
              <a:buNone/>
            </a:pPr>
            <a:r>
              <a:rPr lang="it-IT" sz="1400" dirty="0"/>
              <a:t>Sempre il Regime Mussoliniano ricorse all’uso di pesanti armamenti chimici durante la Seconda Guerra d’Etiopia;</a:t>
            </a:r>
          </a:p>
          <a:p>
            <a:pPr marL="0" indent="0">
              <a:buNone/>
            </a:pPr>
            <a:r>
              <a:rPr lang="it-IT" sz="1400" dirty="0"/>
              <a:t>L’Unione Sovietica ne fece uso per sopprimere dei braccianti vicino </a:t>
            </a:r>
            <a:r>
              <a:rPr lang="it-IT" sz="1400" dirty="0" err="1"/>
              <a:t>Tambov</a:t>
            </a:r>
            <a:r>
              <a:rPr lang="it-IT" sz="1400" dirty="0"/>
              <a:t>.</a:t>
            </a:r>
          </a:p>
          <a:p>
            <a:pPr marL="0" indent="0">
              <a:buNone/>
            </a:pPr>
            <a:endParaRPr lang="it-IT" sz="1400" dirty="0"/>
          </a:p>
        </p:txBody>
      </p:sp>
      <p:pic>
        <p:nvPicPr>
          <p:cNvPr id="4" name="Immagine 3">
            <a:extLst>
              <a:ext uri="{FF2B5EF4-FFF2-40B4-BE49-F238E27FC236}">
                <a16:creationId xmlns:a16="http://schemas.microsoft.com/office/drawing/2014/main" id="{625A01F6-9E58-4183-A011-38B41B61F367}"/>
              </a:ext>
            </a:extLst>
          </p:cNvPr>
          <p:cNvPicPr>
            <a:picLocks noChangeAspect="1"/>
          </p:cNvPicPr>
          <p:nvPr/>
        </p:nvPicPr>
        <p:blipFill>
          <a:blip r:embed="rId2"/>
          <a:stretch>
            <a:fillRect/>
          </a:stretch>
        </p:blipFill>
        <p:spPr>
          <a:xfrm>
            <a:off x="685800" y="5227607"/>
            <a:ext cx="2454964" cy="1552755"/>
          </a:xfrm>
          <a:prstGeom prst="rect">
            <a:avLst/>
          </a:prstGeom>
        </p:spPr>
      </p:pic>
      <p:pic>
        <p:nvPicPr>
          <p:cNvPr id="5" name="Immagine 4">
            <a:extLst>
              <a:ext uri="{FF2B5EF4-FFF2-40B4-BE49-F238E27FC236}">
                <a16:creationId xmlns:a16="http://schemas.microsoft.com/office/drawing/2014/main" id="{96268236-4622-4F6E-ACEF-72C0055A17EC}"/>
              </a:ext>
            </a:extLst>
          </p:cNvPr>
          <p:cNvPicPr>
            <a:picLocks noChangeAspect="1"/>
          </p:cNvPicPr>
          <p:nvPr/>
        </p:nvPicPr>
        <p:blipFill>
          <a:blip r:embed="rId3"/>
          <a:stretch>
            <a:fillRect/>
          </a:stretch>
        </p:blipFill>
        <p:spPr>
          <a:xfrm>
            <a:off x="3311352" y="5227607"/>
            <a:ext cx="2717841" cy="1637904"/>
          </a:xfrm>
          <a:prstGeom prst="rect">
            <a:avLst/>
          </a:prstGeom>
        </p:spPr>
      </p:pic>
      <p:pic>
        <p:nvPicPr>
          <p:cNvPr id="6" name="Immagine 5">
            <a:extLst>
              <a:ext uri="{FF2B5EF4-FFF2-40B4-BE49-F238E27FC236}">
                <a16:creationId xmlns:a16="http://schemas.microsoft.com/office/drawing/2014/main" id="{4F39B72E-B406-4EF6-8268-47DE8465E899}"/>
              </a:ext>
            </a:extLst>
          </p:cNvPr>
          <p:cNvPicPr>
            <a:picLocks noChangeAspect="1"/>
          </p:cNvPicPr>
          <p:nvPr/>
        </p:nvPicPr>
        <p:blipFill>
          <a:blip r:embed="rId4"/>
          <a:stretch>
            <a:fillRect/>
          </a:stretch>
        </p:blipFill>
        <p:spPr>
          <a:xfrm>
            <a:off x="6199781" y="5193322"/>
            <a:ext cx="2717842" cy="1664678"/>
          </a:xfrm>
          <a:prstGeom prst="rect">
            <a:avLst/>
          </a:prstGeom>
        </p:spPr>
      </p:pic>
      <p:pic>
        <p:nvPicPr>
          <p:cNvPr id="7" name="Immagine 6">
            <a:extLst>
              <a:ext uri="{FF2B5EF4-FFF2-40B4-BE49-F238E27FC236}">
                <a16:creationId xmlns:a16="http://schemas.microsoft.com/office/drawing/2014/main" id="{1964BE31-C512-4365-990C-71C516E226A9}"/>
              </a:ext>
            </a:extLst>
          </p:cNvPr>
          <p:cNvPicPr>
            <a:picLocks noChangeAspect="1"/>
          </p:cNvPicPr>
          <p:nvPr/>
        </p:nvPicPr>
        <p:blipFill>
          <a:blip r:embed="rId5"/>
          <a:stretch>
            <a:fillRect/>
          </a:stretch>
        </p:blipFill>
        <p:spPr>
          <a:xfrm>
            <a:off x="819509" y="77638"/>
            <a:ext cx="2985638" cy="2050138"/>
          </a:xfrm>
          <a:prstGeom prst="rect">
            <a:avLst/>
          </a:prstGeom>
        </p:spPr>
      </p:pic>
    </p:spTree>
    <p:extLst>
      <p:ext uri="{BB962C8B-B14F-4D97-AF65-F5344CB8AC3E}">
        <p14:creationId xmlns:p14="http://schemas.microsoft.com/office/powerpoint/2010/main" val="285835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51F444-3759-428F-8A8E-E47974E5FAAC}"/>
              </a:ext>
            </a:extLst>
          </p:cNvPr>
          <p:cNvSpPr>
            <a:spLocks noGrp="1"/>
          </p:cNvSpPr>
          <p:nvPr>
            <p:ph type="title"/>
          </p:nvPr>
        </p:nvSpPr>
        <p:spPr>
          <a:xfrm>
            <a:off x="685800" y="703989"/>
            <a:ext cx="9651521" cy="1293028"/>
          </a:xfrm>
        </p:spPr>
        <p:txBody>
          <a:bodyPr/>
          <a:lstStyle/>
          <a:p>
            <a:r>
              <a:rPr lang="it-IT" dirty="0"/>
              <a:t>Seconda guerra mondiale</a:t>
            </a:r>
          </a:p>
        </p:txBody>
      </p:sp>
      <p:sp>
        <p:nvSpPr>
          <p:cNvPr id="3" name="Segnaposto contenuto 2">
            <a:extLst>
              <a:ext uri="{FF2B5EF4-FFF2-40B4-BE49-F238E27FC236}">
                <a16:creationId xmlns:a16="http://schemas.microsoft.com/office/drawing/2014/main" id="{74E49874-39AB-44B1-AB6D-8999C4609B84}"/>
              </a:ext>
            </a:extLst>
          </p:cNvPr>
          <p:cNvSpPr>
            <a:spLocks noGrp="1"/>
          </p:cNvSpPr>
          <p:nvPr>
            <p:ph idx="1"/>
          </p:nvPr>
        </p:nvSpPr>
        <p:spPr/>
        <p:txBody>
          <a:bodyPr>
            <a:normAutofit/>
          </a:bodyPr>
          <a:lstStyle/>
          <a:p>
            <a:pPr marL="0" indent="0">
              <a:buNone/>
            </a:pPr>
            <a:r>
              <a:rPr lang="it-IT" sz="1400" dirty="0"/>
              <a:t>Nonostante la scoperta da parte del Terzo Reich di svariati agenti nervini, le armi chimiche non vennero usata da nessuna delle due parti, se non dall’Impero </a:t>
            </a:r>
            <a:r>
              <a:rPr lang="it-IT" sz="1400" dirty="0" err="1"/>
              <a:t>Giappnese</a:t>
            </a:r>
            <a:r>
              <a:rPr lang="it-IT" sz="1400" dirty="0"/>
              <a:t> e dagli U.S.A., ma prima andiamo a vedere cos’è il famigerato Gas Nervino.</a:t>
            </a:r>
          </a:p>
          <a:p>
            <a:pPr marL="0" indent="0">
              <a:buNone/>
            </a:pPr>
            <a:r>
              <a:rPr lang="it-IT" sz="1400" dirty="0"/>
              <a:t>Il Gas Nervino è un’agente il cui effetto tossico, nella maggior parte dei casi mortale, si basa sull’inattivazione dell’</a:t>
            </a:r>
            <a:r>
              <a:rPr lang="it-IT" sz="1400" dirty="0" err="1"/>
              <a:t>acetilcolinesterasi</a:t>
            </a:r>
            <a:r>
              <a:rPr lang="it-IT" sz="1400" dirty="0"/>
              <a:t>, enzima necessario per la trasmissione degli impulsi nervosi alla placca neuromuscolare e alle sinapsi colinergiche.</a:t>
            </a:r>
          </a:p>
          <a:p>
            <a:pPr marL="0" indent="0">
              <a:buNone/>
            </a:pPr>
            <a:r>
              <a:rPr lang="it-IT" sz="1400" dirty="0"/>
              <a:t>Uno dei più antichi, scoperto appunto dal Regime Nazionalsocialista, è il </a:t>
            </a:r>
            <a:r>
              <a:rPr lang="it-IT" sz="1400" dirty="0" err="1"/>
              <a:t>Tabun</a:t>
            </a:r>
            <a:r>
              <a:rPr lang="it-IT" sz="1400" dirty="0"/>
              <a:t>, che si presenta come liquido volatile inodore ed incolore, il ché lo rende estremamente difficile da individuare senza la strumentazione.</a:t>
            </a:r>
          </a:p>
          <a:p>
            <a:pPr marL="0" indent="0">
              <a:buNone/>
            </a:pPr>
            <a:r>
              <a:rPr lang="it-IT" sz="1400" dirty="0"/>
              <a:t>Essendo molto facile da produrre, esso viene prodotto da molte nazioni in via di sviluppo, ma del suo utilizzo ne parleremo più avanti, verso la fine della Guerra Fredda.</a:t>
            </a:r>
          </a:p>
          <a:p>
            <a:pPr marL="0" indent="0">
              <a:buNone/>
            </a:pPr>
            <a:r>
              <a:rPr lang="it-IT" sz="1400" dirty="0"/>
              <a:t>Esso provoca crampi intestinali, vomito, </a:t>
            </a:r>
            <a:r>
              <a:rPr lang="it-IT" sz="1400" dirty="0" err="1"/>
              <a:t>irriggidimento</a:t>
            </a:r>
            <a:r>
              <a:rPr lang="it-IT" sz="1400" dirty="0"/>
              <a:t> del diaframma, con il conseguente decesso.</a:t>
            </a:r>
          </a:p>
          <a:p>
            <a:pPr marL="0" indent="0">
              <a:buNone/>
            </a:pPr>
            <a:r>
              <a:rPr lang="it-IT" sz="1400" dirty="0"/>
              <a:t>I sintomi da esposizione sono molto simili u, po’ per tutti i Gas di questo tipo, quindi andiamo avanti.</a:t>
            </a:r>
          </a:p>
          <a:p>
            <a:pPr marL="0" indent="0">
              <a:buNone/>
            </a:pPr>
            <a:r>
              <a:rPr lang="it-IT" sz="1400" dirty="0"/>
              <a:t>Ma prima diamo una rapida occhiata al famoso </a:t>
            </a:r>
            <a:r>
              <a:rPr lang="it-IT" sz="1400" dirty="0" err="1"/>
              <a:t>Zyklon</a:t>
            </a:r>
            <a:r>
              <a:rPr lang="it-IT" sz="1400" dirty="0"/>
              <a:t>-B, ampiamente utilizzato nell’Olocausto, esso è un’insetticida cianogenetico sviluppato, quasi ironicamente, da uno scienziato tedesco… ebreo, di nome Fritz Haber.</a:t>
            </a:r>
          </a:p>
        </p:txBody>
      </p:sp>
      <p:pic>
        <p:nvPicPr>
          <p:cNvPr id="4" name="Immagine 3">
            <a:extLst>
              <a:ext uri="{FF2B5EF4-FFF2-40B4-BE49-F238E27FC236}">
                <a16:creationId xmlns:a16="http://schemas.microsoft.com/office/drawing/2014/main" id="{490D3F9C-4401-464D-A0A7-E49B996ACCBF}"/>
              </a:ext>
            </a:extLst>
          </p:cNvPr>
          <p:cNvPicPr>
            <a:picLocks noChangeAspect="1"/>
          </p:cNvPicPr>
          <p:nvPr/>
        </p:nvPicPr>
        <p:blipFill>
          <a:blip r:embed="rId2"/>
          <a:stretch>
            <a:fillRect/>
          </a:stretch>
        </p:blipFill>
        <p:spPr>
          <a:xfrm>
            <a:off x="685800" y="4745"/>
            <a:ext cx="1770820" cy="2091043"/>
          </a:xfrm>
          <a:prstGeom prst="rect">
            <a:avLst/>
          </a:prstGeom>
        </p:spPr>
      </p:pic>
      <p:pic>
        <p:nvPicPr>
          <p:cNvPr id="5" name="Immagine 4">
            <a:extLst>
              <a:ext uri="{FF2B5EF4-FFF2-40B4-BE49-F238E27FC236}">
                <a16:creationId xmlns:a16="http://schemas.microsoft.com/office/drawing/2014/main" id="{6820207D-E977-4554-A62D-B1213856384A}"/>
              </a:ext>
            </a:extLst>
          </p:cNvPr>
          <p:cNvPicPr>
            <a:picLocks noChangeAspect="1"/>
          </p:cNvPicPr>
          <p:nvPr/>
        </p:nvPicPr>
        <p:blipFill>
          <a:blip r:embed="rId3"/>
          <a:stretch>
            <a:fillRect/>
          </a:stretch>
        </p:blipFill>
        <p:spPr>
          <a:xfrm>
            <a:off x="10337321" y="395406"/>
            <a:ext cx="1716297" cy="1447861"/>
          </a:xfrm>
          <a:prstGeom prst="rect">
            <a:avLst/>
          </a:prstGeom>
        </p:spPr>
      </p:pic>
      <p:pic>
        <p:nvPicPr>
          <p:cNvPr id="6" name="Immagine 5">
            <a:extLst>
              <a:ext uri="{FF2B5EF4-FFF2-40B4-BE49-F238E27FC236}">
                <a16:creationId xmlns:a16="http://schemas.microsoft.com/office/drawing/2014/main" id="{DCDED93A-5A3B-48D3-99C4-7D008AF786DD}"/>
              </a:ext>
            </a:extLst>
          </p:cNvPr>
          <p:cNvPicPr>
            <a:picLocks noChangeAspect="1"/>
          </p:cNvPicPr>
          <p:nvPr/>
        </p:nvPicPr>
        <p:blipFill>
          <a:blip r:embed="rId4"/>
          <a:stretch>
            <a:fillRect/>
          </a:stretch>
        </p:blipFill>
        <p:spPr>
          <a:xfrm>
            <a:off x="785002" y="5540688"/>
            <a:ext cx="1063565" cy="1226645"/>
          </a:xfrm>
          <a:prstGeom prst="rect">
            <a:avLst/>
          </a:prstGeom>
        </p:spPr>
      </p:pic>
      <p:pic>
        <p:nvPicPr>
          <p:cNvPr id="7" name="Immagine 6">
            <a:extLst>
              <a:ext uri="{FF2B5EF4-FFF2-40B4-BE49-F238E27FC236}">
                <a16:creationId xmlns:a16="http://schemas.microsoft.com/office/drawing/2014/main" id="{60F84EF3-D45B-4940-B34C-500252F98389}"/>
              </a:ext>
            </a:extLst>
          </p:cNvPr>
          <p:cNvPicPr>
            <a:picLocks noChangeAspect="1"/>
          </p:cNvPicPr>
          <p:nvPr/>
        </p:nvPicPr>
        <p:blipFill>
          <a:blip r:embed="rId5"/>
          <a:stretch>
            <a:fillRect/>
          </a:stretch>
        </p:blipFill>
        <p:spPr>
          <a:xfrm>
            <a:off x="2039722" y="5508503"/>
            <a:ext cx="2017208" cy="1291013"/>
          </a:xfrm>
          <a:prstGeom prst="rect">
            <a:avLst/>
          </a:prstGeom>
        </p:spPr>
      </p:pic>
      <p:pic>
        <p:nvPicPr>
          <p:cNvPr id="8" name="Immagine 7">
            <a:extLst>
              <a:ext uri="{FF2B5EF4-FFF2-40B4-BE49-F238E27FC236}">
                <a16:creationId xmlns:a16="http://schemas.microsoft.com/office/drawing/2014/main" id="{90C813B4-A3BB-47EC-B065-77AFF47CFC8C}"/>
              </a:ext>
            </a:extLst>
          </p:cNvPr>
          <p:cNvPicPr>
            <a:picLocks noChangeAspect="1"/>
          </p:cNvPicPr>
          <p:nvPr/>
        </p:nvPicPr>
        <p:blipFill>
          <a:blip r:embed="rId6"/>
          <a:stretch>
            <a:fillRect/>
          </a:stretch>
        </p:blipFill>
        <p:spPr>
          <a:xfrm>
            <a:off x="4248085" y="5507543"/>
            <a:ext cx="2117781" cy="1362439"/>
          </a:xfrm>
          <a:prstGeom prst="rect">
            <a:avLst/>
          </a:prstGeom>
        </p:spPr>
      </p:pic>
      <p:pic>
        <p:nvPicPr>
          <p:cNvPr id="9" name="Immagine 8">
            <a:extLst>
              <a:ext uri="{FF2B5EF4-FFF2-40B4-BE49-F238E27FC236}">
                <a16:creationId xmlns:a16="http://schemas.microsoft.com/office/drawing/2014/main" id="{3F529D83-EB94-4108-AEED-3DC9ADFB1C10}"/>
              </a:ext>
            </a:extLst>
          </p:cNvPr>
          <p:cNvPicPr>
            <a:picLocks noChangeAspect="1"/>
          </p:cNvPicPr>
          <p:nvPr/>
        </p:nvPicPr>
        <p:blipFill>
          <a:blip r:embed="rId7"/>
          <a:stretch>
            <a:fillRect/>
          </a:stretch>
        </p:blipFill>
        <p:spPr>
          <a:xfrm>
            <a:off x="6635507" y="5627781"/>
            <a:ext cx="1503512" cy="1052458"/>
          </a:xfrm>
          <a:prstGeom prst="rect">
            <a:avLst/>
          </a:prstGeom>
        </p:spPr>
      </p:pic>
      <p:pic>
        <p:nvPicPr>
          <p:cNvPr id="10" name="Immagine 9">
            <a:extLst>
              <a:ext uri="{FF2B5EF4-FFF2-40B4-BE49-F238E27FC236}">
                <a16:creationId xmlns:a16="http://schemas.microsoft.com/office/drawing/2014/main" id="{D8809334-A1DD-4DD1-A616-0A26D0B04A86}"/>
              </a:ext>
            </a:extLst>
          </p:cNvPr>
          <p:cNvPicPr>
            <a:picLocks noChangeAspect="1"/>
          </p:cNvPicPr>
          <p:nvPr/>
        </p:nvPicPr>
        <p:blipFill>
          <a:blip r:embed="rId8"/>
          <a:stretch>
            <a:fillRect/>
          </a:stretch>
        </p:blipFill>
        <p:spPr>
          <a:xfrm>
            <a:off x="8385523" y="5566073"/>
            <a:ext cx="1809034" cy="1175872"/>
          </a:xfrm>
          <a:prstGeom prst="rect">
            <a:avLst/>
          </a:prstGeom>
        </p:spPr>
      </p:pic>
    </p:spTree>
    <p:extLst>
      <p:ext uri="{BB962C8B-B14F-4D97-AF65-F5344CB8AC3E}">
        <p14:creationId xmlns:p14="http://schemas.microsoft.com/office/powerpoint/2010/main" val="1753441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7C1E33-3F1C-4CFC-9B37-A77D9CD25911}"/>
              </a:ext>
            </a:extLst>
          </p:cNvPr>
          <p:cNvSpPr>
            <a:spLocks noGrp="1"/>
          </p:cNvSpPr>
          <p:nvPr>
            <p:ph type="title"/>
          </p:nvPr>
        </p:nvSpPr>
        <p:spPr/>
        <p:txBody>
          <a:bodyPr/>
          <a:lstStyle/>
          <a:p>
            <a:r>
              <a:rPr lang="it-IT" dirty="0"/>
              <a:t>Teatro pacifico</a:t>
            </a:r>
          </a:p>
        </p:txBody>
      </p:sp>
      <p:sp>
        <p:nvSpPr>
          <p:cNvPr id="3" name="Segnaposto contenuto 2">
            <a:extLst>
              <a:ext uri="{FF2B5EF4-FFF2-40B4-BE49-F238E27FC236}">
                <a16:creationId xmlns:a16="http://schemas.microsoft.com/office/drawing/2014/main" id="{A8721695-DC2C-4464-8B6C-B79597028D6C}"/>
              </a:ext>
            </a:extLst>
          </p:cNvPr>
          <p:cNvSpPr>
            <a:spLocks noGrp="1"/>
          </p:cNvSpPr>
          <p:nvPr>
            <p:ph idx="1"/>
          </p:nvPr>
        </p:nvSpPr>
        <p:spPr/>
        <p:txBody>
          <a:bodyPr>
            <a:normAutofit/>
          </a:bodyPr>
          <a:lstStyle/>
          <a:p>
            <a:pPr marL="0" indent="0">
              <a:buNone/>
            </a:pPr>
            <a:r>
              <a:rPr lang="it-IT" sz="1400" dirty="0"/>
              <a:t>Diciamo che nello Scenario Pacifico le cose sono andate non poco diversamente da quello Europeo…</a:t>
            </a:r>
          </a:p>
          <a:p>
            <a:pPr marL="0" indent="0">
              <a:buNone/>
            </a:pPr>
            <a:r>
              <a:rPr lang="it-IT" sz="1400" dirty="0"/>
              <a:t>Il Giappone, durante la Seconda Guerra Sino-Giapponese, utilizzò la famosa iprite e la meno conosciuta lewisite, che attacca i polmoni e avvelena attraverso il contatto cutaneo, per non parlare degli attacchi batteriologici e la famigerata Unità 731.</a:t>
            </a:r>
          </a:p>
          <a:p>
            <a:pPr marL="0" indent="0">
              <a:buNone/>
            </a:pPr>
            <a:r>
              <a:rPr lang="it-IT" sz="1400" dirty="0"/>
              <a:t>La 731 si occupava di sperimentare armi chimiche e batteriologiche su esseri umani, soprattutto Cinesi, avendo Carta Bianca da parte del Tenno, Hirohito.</a:t>
            </a:r>
          </a:p>
          <a:p>
            <a:pPr marL="0" indent="0">
              <a:buNone/>
            </a:pPr>
            <a:r>
              <a:rPr lang="it-IT" sz="1400" dirty="0"/>
              <a:t>Gli Stati Uniti, d’altra parte, impiegarono le temibili armi nucleari per la prima volta nella storia, sfruttando le ricerche di Einstein attraverso il famoso Progetto Manhattan, ma del nucleare parleremo a breve in una slide dedicata.</a:t>
            </a:r>
          </a:p>
          <a:p>
            <a:pPr marL="0" indent="0">
              <a:buNone/>
            </a:pPr>
            <a:r>
              <a:rPr lang="it-IT" sz="1400" dirty="0"/>
              <a:t>I Nipponici facevano spesso utilizzo di Gas Mostarda e nervini, i quali abbiamo analizzato prima.</a:t>
            </a:r>
          </a:p>
        </p:txBody>
      </p:sp>
      <p:pic>
        <p:nvPicPr>
          <p:cNvPr id="4" name="Immagine 3">
            <a:extLst>
              <a:ext uri="{FF2B5EF4-FFF2-40B4-BE49-F238E27FC236}">
                <a16:creationId xmlns:a16="http://schemas.microsoft.com/office/drawing/2014/main" id="{27FB2CD2-B0F7-410B-AD97-45DDBA3DC562}"/>
              </a:ext>
            </a:extLst>
          </p:cNvPr>
          <p:cNvPicPr>
            <a:picLocks noChangeAspect="1"/>
          </p:cNvPicPr>
          <p:nvPr/>
        </p:nvPicPr>
        <p:blipFill>
          <a:blip r:embed="rId2"/>
          <a:stretch>
            <a:fillRect/>
          </a:stretch>
        </p:blipFill>
        <p:spPr>
          <a:xfrm>
            <a:off x="4965938" y="238126"/>
            <a:ext cx="1576388" cy="1819275"/>
          </a:xfrm>
          <a:prstGeom prst="rect">
            <a:avLst/>
          </a:prstGeom>
        </p:spPr>
      </p:pic>
      <p:pic>
        <p:nvPicPr>
          <p:cNvPr id="6" name="Immagine 5">
            <a:extLst>
              <a:ext uri="{FF2B5EF4-FFF2-40B4-BE49-F238E27FC236}">
                <a16:creationId xmlns:a16="http://schemas.microsoft.com/office/drawing/2014/main" id="{A603C198-0D21-4D2D-B49C-03DD2FB5D76B}"/>
              </a:ext>
            </a:extLst>
          </p:cNvPr>
          <p:cNvPicPr>
            <a:picLocks noChangeAspect="1"/>
          </p:cNvPicPr>
          <p:nvPr/>
        </p:nvPicPr>
        <p:blipFill>
          <a:blip r:embed="rId3"/>
          <a:stretch>
            <a:fillRect/>
          </a:stretch>
        </p:blipFill>
        <p:spPr>
          <a:xfrm>
            <a:off x="3142575" y="238126"/>
            <a:ext cx="1576388" cy="1861433"/>
          </a:xfrm>
          <a:prstGeom prst="rect">
            <a:avLst/>
          </a:prstGeom>
        </p:spPr>
      </p:pic>
      <p:pic>
        <p:nvPicPr>
          <p:cNvPr id="7" name="Immagine 6">
            <a:extLst>
              <a:ext uri="{FF2B5EF4-FFF2-40B4-BE49-F238E27FC236}">
                <a16:creationId xmlns:a16="http://schemas.microsoft.com/office/drawing/2014/main" id="{57232488-E6CC-4AAB-8EBC-DD4ED08C1567}"/>
              </a:ext>
            </a:extLst>
          </p:cNvPr>
          <p:cNvPicPr>
            <a:picLocks noChangeAspect="1"/>
          </p:cNvPicPr>
          <p:nvPr/>
        </p:nvPicPr>
        <p:blipFill>
          <a:blip r:embed="rId4"/>
          <a:stretch>
            <a:fillRect/>
          </a:stretch>
        </p:blipFill>
        <p:spPr>
          <a:xfrm>
            <a:off x="717430" y="4781549"/>
            <a:ext cx="2857500" cy="1838325"/>
          </a:xfrm>
          <a:prstGeom prst="rect">
            <a:avLst/>
          </a:prstGeom>
        </p:spPr>
      </p:pic>
      <p:pic>
        <p:nvPicPr>
          <p:cNvPr id="8" name="Immagine 7">
            <a:extLst>
              <a:ext uri="{FF2B5EF4-FFF2-40B4-BE49-F238E27FC236}">
                <a16:creationId xmlns:a16="http://schemas.microsoft.com/office/drawing/2014/main" id="{3FD646B1-A137-418C-B8D4-34F6782739D9}"/>
              </a:ext>
            </a:extLst>
          </p:cNvPr>
          <p:cNvPicPr>
            <a:picLocks noChangeAspect="1"/>
          </p:cNvPicPr>
          <p:nvPr/>
        </p:nvPicPr>
        <p:blipFill>
          <a:blip r:embed="rId5"/>
          <a:stretch>
            <a:fillRect/>
          </a:stretch>
        </p:blipFill>
        <p:spPr>
          <a:xfrm>
            <a:off x="3887637" y="4715937"/>
            <a:ext cx="3022122" cy="1903937"/>
          </a:xfrm>
          <a:prstGeom prst="rect">
            <a:avLst/>
          </a:prstGeom>
        </p:spPr>
      </p:pic>
    </p:spTree>
    <p:extLst>
      <p:ext uri="{BB962C8B-B14F-4D97-AF65-F5344CB8AC3E}">
        <p14:creationId xmlns:p14="http://schemas.microsoft.com/office/powerpoint/2010/main" val="3663005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C05392-3B74-4795-81CA-18F55EF2006B}"/>
              </a:ext>
            </a:extLst>
          </p:cNvPr>
          <p:cNvSpPr>
            <a:spLocks noGrp="1"/>
          </p:cNvSpPr>
          <p:nvPr>
            <p:ph type="title"/>
          </p:nvPr>
        </p:nvSpPr>
        <p:spPr>
          <a:xfrm>
            <a:off x="4540371" y="666155"/>
            <a:ext cx="2629619" cy="1293028"/>
          </a:xfrm>
        </p:spPr>
        <p:txBody>
          <a:bodyPr/>
          <a:lstStyle/>
          <a:p>
            <a:r>
              <a:rPr lang="it-IT" dirty="0"/>
              <a:t>Napalm</a:t>
            </a:r>
          </a:p>
        </p:txBody>
      </p:sp>
      <p:sp>
        <p:nvSpPr>
          <p:cNvPr id="3" name="Segnaposto contenuto 2">
            <a:extLst>
              <a:ext uri="{FF2B5EF4-FFF2-40B4-BE49-F238E27FC236}">
                <a16:creationId xmlns:a16="http://schemas.microsoft.com/office/drawing/2014/main" id="{74C4BBFA-9857-436B-AF46-A49816AACD22}"/>
              </a:ext>
            </a:extLst>
          </p:cNvPr>
          <p:cNvSpPr>
            <a:spLocks noGrp="1"/>
          </p:cNvSpPr>
          <p:nvPr>
            <p:ph idx="1"/>
          </p:nvPr>
        </p:nvSpPr>
        <p:spPr/>
        <p:txBody>
          <a:bodyPr>
            <a:normAutofit/>
          </a:bodyPr>
          <a:lstStyle/>
          <a:p>
            <a:pPr marL="0" indent="0">
              <a:buNone/>
            </a:pPr>
            <a:r>
              <a:rPr lang="it-IT" sz="1400" dirty="0"/>
              <a:t>Non ho tempo per fare delle slide dettagliate sulla Guerra Fredda, quindi ecco un piccolo appunto su una delle armi chimiche più temibili: il Napalm.</a:t>
            </a:r>
          </a:p>
          <a:p>
            <a:pPr marL="0" indent="0">
              <a:buNone/>
            </a:pPr>
            <a:r>
              <a:rPr lang="it-IT" sz="1400" dirty="0"/>
              <a:t>Esso fu inventato nel 1942 e trovò impiego per la prima volta nel 1944, durante un bombardamento statunitense di Berlino.</a:t>
            </a:r>
          </a:p>
          <a:p>
            <a:pPr marL="0" indent="0">
              <a:buNone/>
            </a:pPr>
            <a:r>
              <a:rPr lang="it-IT" sz="1400" dirty="0"/>
              <a:t>Trovò ampissimo uso nella Guerra del Vietnam, dove fu usato da parte degli Statunitensi soprattutto su villaggi e boschi per stanare i guerriglieri comunisti: i </a:t>
            </a:r>
            <a:r>
              <a:rPr lang="it-IT" sz="1400" dirty="0" err="1"/>
              <a:t>VietCong</a:t>
            </a:r>
            <a:r>
              <a:rPr lang="it-IT" sz="1400" dirty="0"/>
              <a:t>, già precedentemente affrontati dai Francesi.</a:t>
            </a:r>
          </a:p>
          <a:p>
            <a:pPr marL="0" indent="0">
              <a:buNone/>
            </a:pPr>
            <a:r>
              <a:rPr lang="it-IT" sz="1400" b="0" i="0" dirty="0">
                <a:solidFill>
                  <a:schemeClr val="tx1">
                    <a:lumMod val="95000"/>
                  </a:schemeClr>
                </a:solidFill>
                <a:effectLst/>
              </a:rPr>
              <a:t>Il </a:t>
            </a:r>
            <a:r>
              <a:rPr lang="it-IT" sz="1400" dirty="0">
                <a:solidFill>
                  <a:schemeClr val="tx1">
                    <a:lumMod val="95000"/>
                  </a:schemeClr>
                </a:solidFill>
              </a:rPr>
              <a:t>Napalm</a:t>
            </a:r>
            <a:r>
              <a:rPr lang="it-IT" sz="1400" b="0" i="0" dirty="0">
                <a:solidFill>
                  <a:schemeClr val="tx1">
                    <a:lumMod val="95000"/>
                  </a:schemeClr>
                </a:solidFill>
                <a:effectLst/>
              </a:rPr>
              <a:t> è un derivato dell’acido naftenico e dell’acido palmitico utilizzato per costruire </a:t>
            </a:r>
            <a:r>
              <a:rPr lang="it-IT" sz="1400" b="0" i="0" u="none" strike="noStrike" dirty="0">
                <a:solidFill>
                  <a:schemeClr val="tx1">
                    <a:lumMod val="95000"/>
                  </a:schemeClr>
                </a:solidFill>
                <a:effectLst/>
              </a:rPr>
              <a:t>bombe</a:t>
            </a:r>
            <a:r>
              <a:rPr lang="it-IT" sz="1400" b="0" i="0" dirty="0">
                <a:solidFill>
                  <a:schemeClr val="tx1">
                    <a:lumMod val="95000"/>
                  </a:schemeClr>
                </a:solidFill>
                <a:effectLst/>
              </a:rPr>
              <a:t> e </a:t>
            </a:r>
            <a:r>
              <a:rPr lang="it-IT" sz="1400" b="0" i="0" u="none" strike="noStrike" dirty="0">
                <a:solidFill>
                  <a:schemeClr val="tx1">
                    <a:lumMod val="95000"/>
                  </a:schemeClr>
                </a:solidFill>
                <a:effectLst/>
              </a:rPr>
              <a:t>mine</a:t>
            </a:r>
            <a:r>
              <a:rPr lang="it-IT" sz="1400" b="0" i="0" dirty="0">
                <a:solidFill>
                  <a:schemeClr val="tx1">
                    <a:lumMod val="95000"/>
                  </a:schemeClr>
                </a:solidFill>
                <a:effectLst/>
              </a:rPr>
              <a:t> incendiarie, oltre che come combustibile per </a:t>
            </a:r>
            <a:r>
              <a:rPr lang="it-IT" sz="1400" b="0" i="0" u="none" strike="noStrike" dirty="0">
                <a:solidFill>
                  <a:schemeClr val="tx1">
                    <a:lumMod val="95000"/>
                  </a:schemeClr>
                </a:solidFill>
                <a:effectLst/>
              </a:rPr>
              <a:t>lanciafiamme</a:t>
            </a:r>
            <a:r>
              <a:rPr lang="it-IT" sz="1400" b="0" i="0" dirty="0">
                <a:solidFill>
                  <a:schemeClr val="tx1">
                    <a:lumMod val="95000"/>
                  </a:schemeClr>
                </a:solidFill>
                <a:effectLst/>
              </a:rPr>
              <a:t>. I sali più usati sono il naftenato di </a:t>
            </a:r>
            <a:r>
              <a:rPr lang="it-IT" sz="1400" b="0" i="0" u="none" strike="noStrike" dirty="0">
                <a:solidFill>
                  <a:schemeClr val="tx1">
                    <a:lumMod val="95000"/>
                  </a:schemeClr>
                </a:solidFill>
                <a:effectLst/>
              </a:rPr>
              <a:t>alluminio</a:t>
            </a:r>
            <a:r>
              <a:rPr lang="it-IT" sz="1400" b="0" i="0" dirty="0">
                <a:solidFill>
                  <a:schemeClr val="tx1">
                    <a:lumMod val="95000"/>
                  </a:schemeClr>
                </a:solidFill>
                <a:effectLst/>
              </a:rPr>
              <a:t> e il palmitato di </a:t>
            </a:r>
            <a:r>
              <a:rPr lang="it-IT" sz="1400" b="0" i="0" u="none" strike="noStrike" dirty="0">
                <a:solidFill>
                  <a:schemeClr val="tx1">
                    <a:lumMod val="95000"/>
                  </a:schemeClr>
                </a:solidFill>
                <a:effectLst/>
              </a:rPr>
              <a:t>sodio</a:t>
            </a:r>
            <a:r>
              <a:rPr lang="it-IT" sz="1400" b="0" i="0" dirty="0">
                <a:solidFill>
                  <a:schemeClr val="tx1">
                    <a:lumMod val="95000"/>
                  </a:schemeClr>
                </a:solidFill>
                <a:effectLst/>
              </a:rPr>
              <a:t>. Si tratta di una emulsione altamente infiammabile che viene preparata poco prima dell'uso bellico, a causa della difficolt</a:t>
            </a:r>
            <a:r>
              <a:rPr lang="it-IT" sz="1400" dirty="0">
                <a:solidFill>
                  <a:schemeClr val="tx1">
                    <a:lumMod val="95000"/>
                  </a:schemeClr>
                </a:solidFill>
              </a:rPr>
              <a:t>à nella conservazione.</a:t>
            </a:r>
          </a:p>
          <a:p>
            <a:pPr marL="0" indent="0">
              <a:buNone/>
            </a:pPr>
            <a:r>
              <a:rPr lang="it-IT" sz="1400" dirty="0">
                <a:solidFill>
                  <a:schemeClr val="tx1">
                    <a:lumMod val="95000"/>
                  </a:schemeClr>
                </a:solidFill>
              </a:rPr>
              <a:t>Il nome deriva da </a:t>
            </a:r>
            <a:r>
              <a:rPr lang="it-IT" sz="1400" dirty="0" err="1">
                <a:solidFill>
                  <a:schemeClr val="tx1">
                    <a:lumMod val="95000"/>
                  </a:schemeClr>
                </a:solidFill>
              </a:rPr>
              <a:t>NAftenico</a:t>
            </a:r>
            <a:r>
              <a:rPr lang="it-IT" sz="1400" dirty="0">
                <a:solidFill>
                  <a:schemeClr val="tx1">
                    <a:lumMod val="95000"/>
                  </a:schemeClr>
                </a:solidFill>
              </a:rPr>
              <a:t> </a:t>
            </a:r>
            <a:r>
              <a:rPr lang="it-IT" sz="1400" dirty="0" err="1">
                <a:solidFill>
                  <a:schemeClr val="tx1">
                    <a:lumMod val="95000"/>
                  </a:schemeClr>
                </a:solidFill>
              </a:rPr>
              <a:t>PALMitico</a:t>
            </a:r>
            <a:r>
              <a:rPr lang="it-IT" sz="1400" dirty="0">
                <a:solidFill>
                  <a:schemeClr val="tx1">
                    <a:lumMod val="95000"/>
                  </a:schemeClr>
                </a:solidFill>
              </a:rPr>
              <a:t>.</a:t>
            </a:r>
          </a:p>
          <a:p>
            <a:pPr marL="0" indent="0">
              <a:buNone/>
            </a:pPr>
            <a:endParaRPr lang="it-IT" sz="1400" dirty="0">
              <a:solidFill>
                <a:schemeClr val="tx1">
                  <a:lumMod val="95000"/>
                </a:schemeClr>
              </a:solidFill>
            </a:endParaRPr>
          </a:p>
          <a:p>
            <a:pPr marL="0" indent="0">
              <a:buNone/>
            </a:pPr>
            <a:r>
              <a:rPr lang="it-IT" sz="1400" dirty="0" err="1">
                <a:solidFill>
                  <a:schemeClr val="tx1">
                    <a:lumMod val="95000"/>
                  </a:schemeClr>
                </a:solidFill>
              </a:rPr>
              <a:t>It</a:t>
            </a:r>
            <a:r>
              <a:rPr lang="it-IT" sz="1400" dirty="0">
                <a:solidFill>
                  <a:schemeClr val="tx1">
                    <a:lumMod val="95000"/>
                  </a:schemeClr>
                </a:solidFill>
              </a:rPr>
              <a:t> </a:t>
            </a:r>
            <a:r>
              <a:rPr lang="it-IT" sz="1400" dirty="0" err="1">
                <a:solidFill>
                  <a:schemeClr val="tx1">
                    <a:lumMod val="95000"/>
                  </a:schemeClr>
                </a:solidFill>
              </a:rPr>
              <a:t>ain’t</a:t>
            </a:r>
            <a:r>
              <a:rPr lang="it-IT" sz="1400" dirty="0">
                <a:solidFill>
                  <a:schemeClr val="tx1">
                    <a:lumMod val="95000"/>
                  </a:schemeClr>
                </a:solidFill>
              </a:rPr>
              <a:t> mee, </a:t>
            </a:r>
            <a:r>
              <a:rPr lang="it-IT" sz="1400" dirty="0" err="1">
                <a:solidFill>
                  <a:schemeClr val="tx1">
                    <a:lumMod val="95000"/>
                  </a:schemeClr>
                </a:solidFill>
              </a:rPr>
              <a:t>it</a:t>
            </a:r>
            <a:r>
              <a:rPr lang="it-IT" sz="1400" dirty="0">
                <a:solidFill>
                  <a:schemeClr val="tx1">
                    <a:lumMod val="95000"/>
                  </a:schemeClr>
                </a:solidFill>
              </a:rPr>
              <a:t> </a:t>
            </a:r>
            <a:r>
              <a:rPr lang="it-IT" sz="1400" dirty="0" err="1">
                <a:solidFill>
                  <a:schemeClr val="tx1">
                    <a:lumMod val="95000"/>
                  </a:schemeClr>
                </a:solidFill>
              </a:rPr>
              <a:t>ain’t</a:t>
            </a:r>
            <a:r>
              <a:rPr lang="it-IT" sz="1400" dirty="0">
                <a:solidFill>
                  <a:schemeClr val="tx1">
                    <a:lumMod val="95000"/>
                  </a:schemeClr>
                </a:solidFill>
              </a:rPr>
              <a:t> mee, oh I </a:t>
            </a:r>
            <a:r>
              <a:rPr lang="it-IT" sz="1400" dirty="0" err="1">
                <a:solidFill>
                  <a:schemeClr val="tx1">
                    <a:lumMod val="95000"/>
                  </a:schemeClr>
                </a:solidFill>
              </a:rPr>
              <a:t>ain’t</a:t>
            </a:r>
            <a:r>
              <a:rPr lang="it-IT" sz="1400" dirty="0">
                <a:solidFill>
                  <a:schemeClr val="tx1">
                    <a:lumMod val="95000"/>
                  </a:schemeClr>
                </a:solidFill>
              </a:rPr>
              <a:t> no fortunate </a:t>
            </a:r>
            <a:r>
              <a:rPr lang="it-IT" sz="1400" dirty="0" err="1">
                <a:solidFill>
                  <a:schemeClr val="tx1">
                    <a:lumMod val="95000"/>
                  </a:schemeClr>
                </a:solidFill>
              </a:rPr>
              <a:t>onee</a:t>
            </a:r>
            <a:r>
              <a:rPr lang="it-IT" sz="1400" dirty="0">
                <a:solidFill>
                  <a:schemeClr val="tx1">
                    <a:lumMod val="95000"/>
                  </a:schemeClr>
                </a:solidFill>
              </a:rPr>
              <a:t>- oh, siete ancora qui… passiamo avanti che è meglio… </a:t>
            </a:r>
          </a:p>
          <a:p>
            <a:pPr marL="0" indent="0">
              <a:buNone/>
            </a:pPr>
            <a:r>
              <a:rPr lang="it-IT" sz="1400" dirty="0">
                <a:solidFill>
                  <a:schemeClr val="tx1">
                    <a:lumMod val="95000"/>
                  </a:schemeClr>
                </a:solidFill>
              </a:rPr>
              <a:t>(Canzone di Riferimento: </a:t>
            </a:r>
            <a:r>
              <a:rPr lang="it-IT" sz="1400" dirty="0">
                <a:solidFill>
                  <a:schemeClr val="tx1">
                    <a:lumMod val="95000"/>
                  </a:schemeClr>
                </a:solidFill>
                <a:hlinkClick r:id="rId2"/>
              </a:rPr>
              <a:t>https://youtu.be/ec0XKhAHR5I</a:t>
            </a:r>
            <a:r>
              <a:rPr lang="it-IT" sz="1400" dirty="0">
                <a:solidFill>
                  <a:schemeClr val="tx1">
                    <a:lumMod val="95000"/>
                  </a:schemeClr>
                </a:solidFill>
              </a:rPr>
              <a:t>)</a:t>
            </a:r>
          </a:p>
          <a:p>
            <a:pPr marL="0" indent="0">
              <a:buNone/>
            </a:pPr>
            <a:endParaRPr lang="it-IT" sz="1400" dirty="0"/>
          </a:p>
        </p:txBody>
      </p:sp>
      <p:pic>
        <p:nvPicPr>
          <p:cNvPr id="4" name="Immagine 3">
            <a:extLst>
              <a:ext uri="{FF2B5EF4-FFF2-40B4-BE49-F238E27FC236}">
                <a16:creationId xmlns:a16="http://schemas.microsoft.com/office/drawing/2014/main" id="{7E569517-C46E-450C-9891-40B20A015009}"/>
              </a:ext>
            </a:extLst>
          </p:cNvPr>
          <p:cNvPicPr>
            <a:picLocks noChangeAspect="1"/>
          </p:cNvPicPr>
          <p:nvPr/>
        </p:nvPicPr>
        <p:blipFill>
          <a:blip r:embed="rId3"/>
          <a:stretch>
            <a:fillRect/>
          </a:stretch>
        </p:blipFill>
        <p:spPr>
          <a:xfrm>
            <a:off x="685800" y="158753"/>
            <a:ext cx="1508813" cy="2001327"/>
          </a:xfrm>
          <a:prstGeom prst="rect">
            <a:avLst/>
          </a:prstGeom>
        </p:spPr>
      </p:pic>
      <p:pic>
        <p:nvPicPr>
          <p:cNvPr id="5" name="Immagine 4">
            <a:extLst>
              <a:ext uri="{FF2B5EF4-FFF2-40B4-BE49-F238E27FC236}">
                <a16:creationId xmlns:a16="http://schemas.microsoft.com/office/drawing/2014/main" id="{141D03BE-47D7-438D-ACC7-958286777A08}"/>
              </a:ext>
            </a:extLst>
          </p:cNvPr>
          <p:cNvPicPr>
            <a:picLocks noChangeAspect="1"/>
          </p:cNvPicPr>
          <p:nvPr/>
        </p:nvPicPr>
        <p:blipFill>
          <a:blip r:embed="rId4"/>
          <a:stretch>
            <a:fillRect/>
          </a:stretch>
        </p:blipFill>
        <p:spPr>
          <a:xfrm>
            <a:off x="7651630" y="294847"/>
            <a:ext cx="3643941" cy="1858410"/>
          </a:xfrm>
          <a:prstGeom prst="rect">
            <a:avLst/>
          </a:prstGeom>
        </p:spPr>
      </p:pic>
      <p:pic>
        <p:nvPicPr>
          <p:cNvPr id="6" name="Immagine 5">
            <a:extLst>
              <a:ext uri="{FF2B5EF4-FFF2-40B4-BE49-F238E27FC236}">
                <a16:creationId xmlns:a16="http://schemas.microsoft.com/office/drawing/2014/main" id="{AAD1CBDE-23BA-4005-9E1E-F90AC5704D2F}"/>
              </a:ext>
            </a:extLst>
          </p:cNvPr>
          <p:cNvPicPr>
            <a:picLocks noChangeAspect="1"/>
          </p:cNvPicPr>
          <p:nvPr/>
        </p:nvPicPr>
        <p:blipFill>
          <a:blip r:embed="rId5"/>
          <a:stretch>
            <a:fillRect/>
          </a:stretch>
        </p:blipFill>
        <p:spPr>
          <a:xfrm>
            <a:off x="2838311" y="92295"/>
            <a:ext cx="1282554" cy="2102265"/>
          </a:xfrm>
          <a:prstGeom prst="rect">
            <a:avLst/>
          </a:prstGeom>
        </p:spPr>
      </p:pic>
    </p:spTree>
    <p:extLst>
      <p:ext uri="{BB962C8B-B14F-4D97-AF65-F5344CB8AC3E}">
        <p14:creationId xmlns:p14="http://schemas.microsoft.com/office/powerpoint/2010/main" val="3657320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39D880-1D20-420C-B13F-007396D2946B}"/>
              </a:ext>
            </a:extLst>
          </p:cNvPr>
          <p:cNvSpPr>
            <a:spLocks noGrp="1"/>
          </p:cNvSpPr>
          <p:nvPr>
            <p:ph type="title"/>
          </p:nvPr>
        </p:nvSpPr>
        <p:spPr>
          <a:xfrm>
            <a:off x="4397315" y="901532"/>
            <a:ext cx="3397370" cy="1293028"/>
          </a:xfrm>
        </p:spPr>
        <p:txBody>
          <a:bodyPr/>
          <a:lstStyle/>
          <a:p>
            <a:r>
              <a:rPr lang="it-IT" dirty="0"/>
              <a:t>Il nucleare</a:t>
            </a:r>
          </a:p>
        </p:txBody>
      </p:sp>
      <p:sp>
        <p:nvSpPr>
          <p:cNvPr id="3" name="Segnaposto contenuto 2">
            <a:extLst>
              <a:ext uri="{FF2B5EF4-FFF2-40B4-BE49-F238E27FC236}">
                <a16:creationId xmlns:a16="http://schemas.microsoft.com/office/drawing/2014/main" id="{8071EB58-EA2A-4815-A696-C54F489ECE45}"/>
              </a:ext>
            </a:extLst>
          </p:cNvPr>
          <p:cNvSpPr>
            <a:spLocks noGrp="1"/>
          </p:cNvSpPr>
          <p:nvPr>
            <p:ph idx="1"/>
          </p:nvPr>
        </p:nvSpPr>
        <p:spPr/>
        <p:txBody>
          <a:bodyPr>
            <a:normAutofit/>
          </a:bodyPr>
          <a:lstStyle/>
          <a:p>
            <a:pPr marL="0" indent="0">
              <a:buNone/>
            </a:pPr>
            <a:r>
              <a:rPr lang="it-IT" sz="1400" dirty="0"/>
              <a:t>Ah, finalmente eccoci arrivati al punto saliente del progetto…</a:t>
            </a:r>
          </a:p>
          <a:p>
            <a:pPr marL="0" indent="0">
              <a:buNone/>
            </a:pPr>
            <a:r>
              <a:rPr lang="it-IT" sz="1400" b="0" i="0" dirty="0">
                <a:effectLst/>
                <a:latin typeface="+mj-lt"/>
              </a:rPr>
              <a:t>La prima fissione nucleare artificiale avvenne nel 1932 grazie a </a:t>
            </a:r>
            <a:r>
              <a:rPr lang="it-IT" sz="1400" strike="noStrike" dirty="0">
                <a:effectLst/>
                <a:latin typeface="+mj-lt"/>
              </a:rPr>
              <a:t>Ernest Walton </a:t>
            </a:r>
            <a:r>
              <a:rPr lang="it-IT" sz="1400" dirty="0">
                <a:effectLst/>
                <a:latin typeface="+mj-lt"/>
              </a:rPr>
              <a:t>e </a:t>
            </a:r>
            <a:r>
              <a:rPr lang="it-IT" sz="1400" strike="noStrike" dirty="0">
                <a:effectLst/>
                <a:latin typeface="+mj-lt"/>
              </a:rPr>
              <a:t>John </a:t>
            </a:r>
            <a:r>
              <a:rPr lang="it-IT" sz="1400" strike="noStrike" dirty="0" err="1">
                <a:effectLst/>
                <a:latin typeface="+mj-lt"/>
              </a:rPr>
              <a:t>Cockroft</a:t>
            </a:r>
            <a:r>
              <a:rPr lang="it-IT" sz="1400" dirty="0">
                <a:effectLst/>
                <a:latin typeface="+mj-lt"/>
              </a:rPr>
              <a:t>, che, accelerando protoni contro un atomo di </a:t>
            </a:r>
            <a:r>
              <a:rPr lang="it-IT" sz="1400" strike="noStrike" dirty="0">
                <a:effectLst/>
                <a:latin typeface="+mj-lt"/>
              </a:rPr>
              <a:t>litio-7</a:t>
            </a:r>
            <a:r>
              <a:rPr lang="it-IT" sz="1400" dirty="0">
                <a:effectLst/>
                <a:latin typeface="+mj-lt"/>
              </a:rPr>
              <a:t> riuscirono a dividere il suo nucleo in due </a:t>
            </a:r>
            <a:r>
              <a:rPr lang="it-IT" sz="1400" strike="noStrike" dirty="0">
                <a:effectLst/>
                <a:latin typeface="+mj-lt"/>
              </a:rPr>
              <a:t>particelle alfa </a:t>
            </a:r>
            <a:r>
              <a:rPr lang="it-IT" sz="1400" dirty="0">
                <a:effectLst/>
                <a:latin typeface="+mj-lt"/>
              </a:rPr>
              <a:t>(cioè due nuclei di </a:t>
            </a:r>
            <a:r>
              <a:rPr lang="it-IT" sz="1400" strike="noStrike" dirty="0">
                <a:effectLst/>
                <a:latin typeface="+mj-lt"/>
              </a:rPr>
              <a:t>elio</a:t>
            </a:r>
            <a:r>
              <a:rPr lang="it-IT" sz="1400" dirty="0">
                <a:effectLst/>
                <a:latin typeface="+mj-lt"/>
              </a:rPr>
              <a:t>); il fenomeno era noto come splitting the </a:t>
            </a:r>
            <a:r>
              <a:rPr lang="it-IT" sz="1400" dirty="0" err="1">
                <a:effectLst/>
                <a:latin typeface="+mj-lt"/>
              </a:rPr>
              <a:t>atom</a:t>
            </a:r>
            <a:r>
              <a:rPr lang="it-IT" sz="1400" dirty="0">
                <a:latin typeface="+mj-lt"/>
              </a:rPr>
              <a:t> («Dividendo l’Atomo»).</a:t>
            </a:r>
            <a:r>
              <a:rPr lang="it-IT" sz="1400" dirty="0">
                <a:effectLst/>
                <a:latin typeface="+mj-lt"/>
              </a:rPr>
              <a:t> Il 22 ottobre </a:t>
            </a:r>
            <a:r>
              <a:rPr lang="it-IT" sz="1400" strike="noStrike" dirty="0">
                <a:effectLst/>
                <a:latin typeface="+mj-lt"/>
              </a:rPr>
              <a:t>1934</a:t>
            </a:r>
            <a:r>
              <a:rPr lang="it-IT" sz="1400" dirty="0">
                <a:effectLst/>
                <a:latin typeface="+mj-lt"/>
              </a:rPr>
              <a:t> la prima fissione nucleare artificiale di un atomo di Uranio fu realizzata da un gruppo di fisici italiani guidati da </a:t>
            </a:r>
            <a:r>
              <a:rPr lang="it-IT" sz="1400" strike="noStrike" dirty="0">
                <a:effectLst/>
                <a:latin typeface="+mj-lt"/>
              </a:rPr>
              <a:t>Enrico Fermi </a:t>
            </a:r>
            <a:r>
              <a:rPr lang="it-IT" sz="1400" dirty="0">
                <a:effectLst/>
                <a:latin typeface="+mj-lt"/>
              </a:rPr>
              <a:t>(altrimenti chiamati «</a:t>
            </a:r>
            <a:r>
              <a:rPr lang="it-IT" sz="1400" strike="noStrike" dirty="0">
                <a:effectLst/>
                <a:latin typeface="+mj-lt"/>
              </a:rPr>
              <a:t>Ragazzi di Via Panisperna</a:t>
            </a:r>
            <a:r>
              <a:rPr lang="it-IT" sz="1400" strike="noStrike" dirty="0">
                <a:latin typeface="+mj-lt"/>
              </a:rPr>
              <a:t>»</a:t>
            </a:r>
            <a:r>
              <a:rPr lang="it-IT" sz="1400" dirty="0">
                <a:effectLst/>
                <a:latin typeface="+mj-lt"/>
              </a:rPr>
              <a:t>) mentre bombardavano dell'uranio con neutroni. Il gruppo di fisici italiani però non si accorse di ciò che era avvenuto ma ritenne invece di aver prodotto dei nuovi elementi transuranici.</a:t>
            </a:r>
          </a:p>
          <a:p>
            <a:pPr marL="0" indent="0">
              <a:buNone/>
            </a:pPr>
            <a:r>
              <a:rPr lang="it-IT" sz="1400" b="0" i="0" dirty="0">
                <a:solidFill>
                  <a:schemeClr val="tx1">
                    <a:lumMod val="95000"/>
                  </a:schemeClr>
                </a:solidFill>
                <a:effectLst/>
              </a:rPr>
              <a:t>Nella fissione nucleare, quando un nucleo di </a:t>
            </a:r>
            <a:r>
              <a:rPr lang="it-IT" sz="1400" b="0" i="0" u="none" strike="noStrike" dirty="0">
                <a:solidFill>
                  <a:schemeClr val="tx1">
                    <a:lumMod val="95000"/>
                  </a:schemeClr>
                </a:solidFill>
                <a:effectLst/>
              </a:rPr>
              <a:t>materiale fissile </a:t>
            </a:r>
            <a:r>
              <a:rPr lang="it-IT" sz="1400" b="0" i="0" dirty="0">
                <a:solidFill>
                  <a:schemeClr val="tx1">
                    <a:lumMod val="95000"/>
                  </a:schemeClr>
                </a:solidFill>
                <a:effectLst/>
              </a:rPr>
              <a:t>(ovvero che fissiona con neutroni di modesta energia cinetica, detti termici) o fissionabile (ovvero che fissiona con neutroni di una certa minima </a:t>
            </a:r>
            <a:r>
              <a:rPr lang="it-IT" sz="1400" b="0" i="0" u="none" strike="noStrike" dirty="0">
                <a:solidFill>
                  <a:schemeClr val="tx1">
                    <a:lumMod val="95000"/>
                  </a:schemeClr>
                </a:solidFill>
                <a:effectLst/>
              </a:rPr>
              <a:t>energia cinetica</a:t>
            </a:r>
            <a:r>
              <a:rPr lang="it-IT" sz="1400" b="0" i="0" dirty="0">
                <a:solidFill>
                  <a:schemeClr val="tx1">
                    <a:lumMod val="95000"/>
                  </a:schemeClr>
                </a:solidFill>
                <a:effectLst/>
              </a:rPr>
              <a:t>) assorbe un neutrone, si divide producendo due o più nuclei più piccoli e un numero variabile di nuovi neutroni. Gli </a:t>
            </a:r>
            <a:r>
              <a:rPr lang="it-IT" sz="1400" b="0" i="0" u="none" strike="noStrike" dirty="0">
                <a:solidFill>
                  <a:schemeClr val="tx1">
                    <a:lumMod val="95000"/>
                  </a:schemeClr>
                </a:solidFill>
                <a:effectLst/>
              </a:rPr>
              <a:t>isotopi</a:t>
            </a:r>
            <a:r>
              <a:rPr lang="it-IT" sz="1400" b="0" i="0" dirty="0">
                <a:solidFill>
                  <a:schemeClr val="tx1">
                    <a:lumMod val="95000"/>
                  </a:schemeClr>
                </a:solidFill>
                <a:effectLst/>
              </a:rPr>
              <a:t> prodotti da tale reazione sono </a:t>
            </a:r>
            <a:r>
              <a:rPr lang="it-IT" sz="1400" b="0" i="0" u="none" strike="noStrike" dirty="0">
                <a:solidFill>
                  <a:schemeClr val="tx1">
                    <a:lumMod val="95000"/>
                  </a:schemeClr>
                </a:solidFill>
                <a:effectLst/>
              </a:rPr>
              <a:t>radioattivi</a:t>
            </a:r>
            <a:r>
              <a:rPr lang="it-IT" sz="1400" b="0" i="0" dirty="0">
                <a:solidFill>
                  <a:schemeClr val="tx1">
                    <a:lumMod val="95000"/>
                  </a:schemeClr>
                </a:solidFill>
                <a:effectLst/>
              </a:rPr>
              <a:t> in quanto posseggono un eccesso di neutroni e subiscono una catena di </a:t>
            </a:r>
            <a:r>
              <a:rPr lang="it-IT" sz="1400" b="0" i="0" u="none" strike="noStrike" dirty="0">
                <a:solidFill>
                  <a:schemeClr val="tx1">
                    <a:lumMod val="95000"/>
                  </a:schemeClr>
                </a:solidFill>
                <a:effectLst/>
              </a:rPr>
              <a:t>decadimenti beta </a:t>
            </a:r>
            <a:r>
              <a:rPr lang="it-IT" sz="1400" b="0" i="0" dirty="0">
                <a:solidFill>
                  <a:schemeClr val="tx1">
                    <a:lumMod val="95000"/>
                  </a:schemeClr>
                </a:solidFill>
                <a:effectLst/>
              </a:rPr>
              <a:t>fino ad arrivare ad una configurazione stabile. Inoltre nella fissione vengono prodotti normalmente 2 o 3 neutroni veloci liberi. L’energia complessivamente liberata dalla fissione di 1 nucleo di </a:t>
            </a:r>
            <a:r>
              <a:rPr lang="it-IT" sz="1400" b="0" i="0" baseline="30000" dirty="0">
                <a:solidFill>
                  <a:schemeClr val="tx1">
                    <a:lumMod val="95000"/>
                  </a:schemeClr>
                </a:solidFill>
                <a:effectLst/>
              </a:rPr>
              <a:t>235</a:t>
            </a:r>
            <a:r>
              <a:rPr lang="it-IT" sz="1400" b="0" i="0" dirty="0">
                <a:solidFill>
                  <a:schemeClr val="tx1">
                    <a:lumMod val="95000"/>
                  </a:schemeClr>
                </a:solidFill>
                <a:effectLst/>
              </a:rPr>
              <a:t>U è di 2.11 </a:t>
            </a:r>
            <a:r>
              <a:rPr lang="it-IT" sz="1400" b="0" i="0" u="none" strike="noStrike" dirty="0">
                <a:solidFill>
                  <a:schemeClr val="tx1">
                    <a:lumMod val="95000"/>
                  </a:schemeClr>
                </a:solidFill>
                <a:effectLst/>
              </a:rPr>
              <a:t>MeV</a:t>
            </a:r>
            <a:r>
              <a:rPr lang="it-IT" sz="1400" b="0" i="0" dirty="0">
                <a:solidFill>
                  <a:schemeClr val="tx1">
                    <a:lumMod val="95000"/>
                  </a:schemeClr>
                </a:solidFill>
                <a:effectLst/>
              </a:rPr>
              <a:t>, una quantità elevatissima.</a:t>
            </a:r>
          </a:p>
          <a:p>
            <a:pPr marL="0" indent="0">
              <a:buNone/>
            </a:pPr>
            <a:r>
              <a:rPr lang="it-IT" sz="1400" dirty="0">
                <a:solidFill>
                  <a:schemeClr val="tx1">
                    <a:lumMod val="95000"/>
                  </a:schemeClr>
                </a:solidFill>
              </a:rPr>
              <a:t>Ma andiamo subito a vedere gli effetti devastanti delle famigerate armi nucleari.</a:t>
            </a:r>
            <a:endParaRPr lang="it-IT" sz="1400" b="0" i="0" dirty="0">
              <a:solidFill>
                <a:schemeClr val="tx1">
                  <a:lumMod val="95000"/>
                </a:schemeClr>
              </a:solidFill>
              <a:effectLst/>
            </a:endParaRPr>
          </a:p>
        </p:txBody>
      </p:sp>
      <p:pic>
        <p:nvPicPr>
          <p:cNvPr id="4" name="Immagine 3">
            <a:extLst>
              <a:ext uri="{FF2B5EF4-FFF2-40B4-BE49-F238E27FC236}">
                <a16:creationId xmlns:a16="http://schemas.microsoft.com/office/drawing/2014/main" id="{4E107F5B-65D2-47AB-AF08-CA36A26AB8F1}"/>
              </a:ext>
            </a:extLst>
          </p:cNvPr>
          <p:cNvPicPr>
            <a:picLocks noChangeAspect="1"/>
          </p:cNvPicPr>
          <p:nvPr/>
        </p:nvPicPr>
        <p:blipFill>
          <a:blip r:embed="rId2"/>
          <a:stretch>
            <a:fillRect/>
          </a:stretch>
        </p:blipFill>
        <p:spPr>
          <a:xfrm>
            <a:off x="1048534" y="170685"/>
            <a:ext cx="1598861" cy="2023875"/>
          </a:xfrm>
          <a:prstGeom prst="rect">
            <a:avLst/>
          </a:prstGeom>
        </p:spPr>
      </p:pic>
      <p:pic>
        <p:nvPicPr>
          <p:cNvPr id="5" name="Immagine 4">
            <a:extLst>
              <a:ext uri="{FF2B5EF4-FFF2-40B4-BE49-F238E27FC236}">
                <a16:creationId xmlns:a16="http://schemas.microsoft.com/office/drawing/2014/main" id="{4FB075BD-3C79-4FE2-AA7E-66DF43A8AD4A}"/>
              </a:ext>
            </a:extLst>
          </p:cNvPr>
          <p:cNvPicPr>
            <a:picLocks noChangeAspect="1"/>
          </p:cNvPicPr>
          <p:nvPr/>
        </p:nvPicPr>
        <p:blipFill>
          <a:blip r:embed="rId3"/>
          <a:stretch>
            <a:fillRect/>
          </a:stretch>
        </p:blipFill>
        <p:spPr>
          <a:xfrm>
            <a:off x="2803583" y="170685"/>
            <a:ext cx="1439533" cy="1922664"/>
          </a:xfrm>
          <a:prstGeom prst="rect">
            <a:avLst/>
          </a:prstGeom>
        </p:spPr>
      </p:pic>
      <p:pic>
        <p:nvPicPr>
          <p:cNvPr id="6" name="Immagine 5">
            <a:extLst>
              <a:ext uri="{FF2B5EF4-FFF2-40B4-BE49-F238E27FC236}">
                <a16:creationId xmlns:a16="http://schemas.microsoft.com/office/drawing/2014/main" id="{4430B91F-76F4-4F45-B283-505C6496656D}"/>
              </a:ext>
            </a:extLst>
          </p:cNvPr>
          <p:cNvPicPr>
            <a:picLocks noChangeAspect="1"/>
          </p:cNvPicPr>
          <p:nvPr/>
        </p:nvPicPr>
        <p:blipFill>
          <a:blip r:embed="rId4"/>
          <a:stretch>
            <a:fillRect/>
          </a:stretch>
        </p:blipFill>
        <p:spPr>
          <a:xfrm>
            <a:off x="8107061" y="241558"/>
            <a:ext cx="1520017" cy="1856954"/>
          </a:xfrm>
          <a:prstGeom prst="rect">
            <a:avLst/>
          </a:prstGeom>
        </p:spPr>
      </p:pic>
      <p:pic>
        <p:nvPicPr>
          <p:cNvPr id="7" name="Immagine 6">
            <a:extLst>
              <a:ext uri="{FF2B5EF4-FFF2-40B4-BE49-F238E27FC236}">
                <a16:creationId xmlns:a16="http://schemas.microsoft.com/office/drawing/2014/main" id="{C68A0AB6-361D-4A9D-B7D5-3027D0C33ABD}"/>
              </a:ext>
            </a:extLst>
          </p:cNvPr>
          <p:cNvPicPr>
            <a:picLocks noChangeAspect="1"/>
          </p:cNvPicPr>
          <p:nvPr/>
        </p:nvPicPr>
        <p:blipFill>
          <a:blip r:embed="rId5"/>
          <a:stretch>
            <a:fillRect/>
          </a:stretch>
        </p:blipFill>
        <p:spPr>
          <a:xfrm>
            <a:off x="9863306" y="236395"/>
            <a:ext cx="1330818" cy="1856954"/>
          </a:xfrm>
          <a:prstGeom prst="rect">
            <a:avLst/>
          </a:prstGeom>
        </p:spPr>
      </p:pic>
    </p:spTree>
    <p:extLst>
      <p:ext uri="{BB962C8B-B14F-4D97-AF65-F5344CB8AC3E}">
        <p14:creationId xmlns:p14="http://schemas.microsoft.com/office/powerpoint/2010/main" val="3553358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C9111D-7918-4027-9512-970B9DD1A6AB}"/>
              </a:ext>
            </a:extLst>
          </p:cNvPr>
          <p:cNvSpPr>
            <a:spLocks noGrp="1"/>
          </p:cNvSpPr>
          <p:nvPr>
            <p:ph type="title"/>
          </p:nvPr>
        </p:nvSpPr>
        <p:spPr/>
        <p:txBody>
          <a:bodyPr/>
          <a:lstStyle/>
          <a:p>
            <a:r>
              <a:rPr lang="it-IT" dirty="0"/>
              <a:t>Storia delle armi nucleari</a:t>
            </a:r>
          </a:p>
        </p:txBody>
      </p:sp>
      <p:sp>
        <p:nvSpPr>
          <p:cNvPr id="3" name="Segnaposto contenuto 2">
            <a:extLst>
              <a:ext uri="{FF2B5EF4-FFF2-40B4-BE49-F238E27FC236}">
                <a16:creationId xmlns:a16="http://schemas.microsoft.com/office/drawing/2014/main" id="{A8A691B8-88A0-4888-80B6-2FCBE24FD566}"/>
              </a:ext>
            </a:extLst>
          </p:cNvPr>
          <p:cNvSpPr>
            <a:spLocks noGrp="1"/>
          </p:cNvSpPr>
          <p:nvPr>
            <p:ph idx="1"/>
          </p:nvPr>
        </p:nvSpPr>
        <p:spPr/>
        <p:txBody>
          <a:bodyPr>
            <a:normAutofit/>
          </a:bodyPr>
          <a:lstStyle/>
          <a:p>
            <a:pPr marL="0" indent="0">
              <a:buNone/>
            </a:pPr>
            <a:r>
              <a:rPr lang="it-IT" sz="1400" dirty="0">
                <a:solidFill>
                  <a:schemeClr val="tx1">
                    <a:lumMod val="95000"/>
                  </a:schemeClr>
                </a:solidFill>
              </a:rPr>
              <a:t>Il primo ordigno nucleare della storia era una bomba a implosione che venne fatta detonare nel corso del Trinity Test, facente parte del Progetto Manhattan, condotto nello stato del </a:t>
            </a:r>
            <a:r>
              <a:rPr lang="it-IT" sz="1400" b="0" i="0" dirty="0">
                <a:solidFill>
                  <a:schemeClr val="tx1">
                    <a:lumMod val="95000"/>
                  </a:schemeClr>
                </a:solidFill>
                <a:effectLst/>
              </a:rPr>
              <a:t>Nuovo Messico, presso l'</a:t>
            </a:r>
            <a:r>
              <a:rPr lang="it-IT" sz="1400" b="0" i="0" dirty="0" err="1">
                <a:solidFill>
                  <a:schemeClr val="tx1">
                    <a:lumMod val="95000"/>
                  </a:schemeClr>
                </a:solidFill>
                <a:effectLst/>
              </a:rPr>
              <a:t>Alamogordo</a:t>
            </a:r>
            <a:r>
              <a:rPr lang="it-IT" sz="1400" b="0" i="0" dirty="0">
                <a:solidFill>
                  <a:schemeClr val="tx1">
                    <a:lumMod val="95000"/>
                  </a:schemeClr>
                </a:solidFill>
                <a:effectLst/>
              </a:rPr>
              <a:t> </a:t>
            </a:r>
            <a:r>
              <a:rPr lang="it-IT" sz="1400" b="0" i="0" dirty="0" err="1">
                <a:solidFill>
                  <a:schemeClr val="tx1">
                    <a:lumMod val="95000"/>
                  </a:schemeClr>
                </a:solidFill>
                <a:effectLst/>
              </a:rPr>
              <a:t>Bombing</a:t>
            </a:r>
            <a:r>
              <a:rPr lang="it-IT" sz="1400" b="0" i="0" dirty="0">
                <a:solidFill>
                  <a:schemeClr val="tx1">
                    <a:lumMod val="95000"/>
                  </a:schemeClr>
                </a:solidFill>
                <a:effectLst/>
              </a:rPr>
              <a:t> and </a:t>
            </a:r>
            <a:r>
              <a:rPr lang="it-IT" sz="1400" b="0" i="0" dirty="0" err="1">
                <a:solidFill>
                  <a:schemeClr val="tx1">
                    <a:lumMod val="95000"/>
                  </a:schemeClr>
                </a:solidFill>
                <a:effectLst/>
              </a:rPr>
              <a:t>Gunnery</a:t>
            </a:r>
            <a:r>
              <a:rPr lang="it-IT" sz="1400" b="0" i="0" dirty="0">
                <a:solidFill>
                  <a:schemeClr val="tx1">
                    <a:lumMod val="95000"/>
                  </a:schemeClr>
                </a:solidFill>
                <a:effectLst/>
              </a:rPr>
              <a:t> Range il </a:t>
            </a:r>
            <a:r>
              <a:rPr lang="it-IT" sz="1400" dirty="0">
                <a:solidFill>
                  <a:schemeClr val="tx1">
                    <a:lumMod val="95000"/>
                  </a:schemeClr>
                </a:solidFill>
              </a:rPr>
              <a:t>16 luglio </a:t>
            </a:r>
            <a:r>
              <a:rPr lang="it-IT" sz="1400" b="0" i="0" dirty="0">
                <a:solidFill>
                  <a:schemeClr val="tx1">
                    <a:lumMod val="95000"/>
                  </a:schemeClr>
                </a:solidFill>
                <a:effectLst/>
              </a:rPr>
              <a:t>1945, nel team vi era anche lo scienziato Enrico Fermi, che abbiamo citato precedentemente.</a:t>
            </a:r>
          </a:p>
          <a:p>
            <a:pPr marL="0" indent="0">
              <a:buNone/>
            </a:pPr>
            <a:r>
              <a:rPr lang="it-IT" sz="1400" dirty="0">
                <a:solidFill>
                  <a:schemeClr val="tx1">
                    <a:lumMod val="95000"/>
                  </a:schemeClr>
                </a:solidFill>
              </a:rPr>
              <a:t>Gli Americani, in realtà, furono anticipati dal Governo Nazista, che dal 1939 al 1941 tentò, fallendo principalmente a causa della Resistenza Norvegese, di sviluppare un ordigno nucleare, progetto che sarà poi ridotto allo sviluppo di un reattore.</a:t>
            </a:r>
          </a:p>
          <a:p>
            <a:pPr marL="0" indent="0">
              <a:buNone/>
            </a:pPr>
            <a:r>
              <a:rPr lang="it-IT" sz="1400" dirty="0">
                <a:solidFill>
                  <a:schemeClr val="tx1">
                    <a:lumMod val="95000"/>
                  </a:schemeClr>
                </a:solidFill>
              </a:rPr>
              <a:t>L’unico uso bellico delle suddette armi lo possiamo ritrovare nei bombardamenti di Hiroshima e Nagasaki, ove vi furono complessivamente più di 240.000 vittime, oltre che moltissimi morti a causa delle conseguenze (avvelenamento da radiazioni, tumori, malattie genetiche </a:t>
            </a:r>
            <a:r>
              <a:rPr lang="it-IT" sz="1400" dirty="0" err="1">
                <a:solidFill>
                  <a:schemeClr val="tx1">
                    <a:lumMod val="95000"/>
                  </a:schemeClr>
                </a:solidFill>
              </a:rPr>
              <a:t>ecc</a:t>
            </a:r>
            <a:r>
              <a:rPr lang="it-IT" sz="1400" dirty="0">
                <a:solidFill>
                  <a:schemeClr val="tx1">
                    <a:lumMod val="95000"/>
                  </a:schemeClr>
                </a:solidFill>
              </a:rPr>
              <a:t>…) e immensi danni strutturali.</a:t>
            </a:r>
          </a:p>
          <a:p>
            <a:pPr marL="0" indent="0">
              <a:buNone/>
            </a:pPr>
            <a:r>
              <a:rPr lang="it-IT" sz="1400" b="0" i="0" dirty="0">
                <a:solidFill>
                  <a:schemeClr val="tx1">
                    <a:lumMod val="95000"/>
                  </a:schemeClr>
                </a:solidFill>
                <a:effectLst/>
              </a:rPr>
              <a:t>Durante la Guerra Fredda ci furono moltissimi test, che portarono alla creazione della Bomba </a:t>
            </a:r>
            <a:r>
              <a:rPr lang="it-IT" sz="1400" b="0" i="0" dirty="0" err="1">
                <a:solidFill>
                  <a:schemeClr val="tx1">
                    <a:lumMod val="95000"/>
                  </a:schemeClr>
                </a:solidFill>
                <a:effectLst/>
              </a:rPr>
              <a:t>Tsar</a:t>
            </a:r>
            <a:r>
              <a:rPr lang="it-IT" sz="1400" b="0" i="0" dirty="0">
                <a:solidFill>
                  <a:schemeClr val="tx1">
                    <a:lumMod val="95000"/>
                  </a:schemeClr>
                </a:solidFill>
                <a:effectLst/>
              </a:rPr>
              <a:t>, il più potente ordigno mai creato, e allo sviluppo di arsenali immensi, in cima alla lista quello dell’Unione Sovietica.</a:t>
            </a:r>
          </a:p>
          <a:p>
            <a:pPr marL="0" indent="0">
              <a:buNone/>
            </a:pPr>
            <a:endParaRPr lang="it-IT" sz="1400" dirty="0">
              <a:solidFill>
                <a:schemeClr val="tx1">
                  <a:lumMod val="95000"/>
                </a:schemeClr>
              </a:solidFill>
            </a:endParaRPr>
          </a:p>
        </p:txBody>
      </p:sp>
      <p:pic>
        <p:nvPicPr>
          <p:cNvPr id="4" name="Immagine 3">
            <a:extLst>
              <a:ext uri="{FF2B5EF4-FFF2-40B4-BE49-F238E27FC236}">
                <a16:creationId xmlns:a16="http://schemas.microsoft.com/office/drawing/2014/main" id="{3903BAC3-9599-4E6B-A50B-D26E4065B780}"/>
              </a:ext>
            </a:extLst>
          </p:cNvPr>
          <p:cNvPicPr>
            <a:picLocks noChangeAspect="1"/>
          </p:cNvPicPr>
          <p:nvPr/>
        </p:nvPicPr>
        <p:blipFill>
          <a:blip r:embed="rId2"/>
          <a:stretch>
            <a:fillRect/>
          </a:stretch>
        </p:blipFill>
        <p:spPr>
          <a:xfrm>
            <a:off x="685800" y="258837"/>
            <a:ext cx="2606615" cy="1798564"/>
          </a:xfrm>
          <a:prstGeom prst="rect">
            <a:avLst/>
          </a:prstGeom>
        </p:spPr>
      </p:pic>
      <p:pic>
        <p:nvPicPr>
          <p:cNvPr id="5" name="Immagine 4">
            <a:extLst>
              <a:ext uri="{FF2B5EF4-FFF2-40B4-BE49-F238E27FC236}">
                <a16:creationId xmlns:a16="http://schemas.microsoft.com/office/drawing/2014/main" id="{CF4E7490-C0BF-4B21-AAD4-AFFB0D2169BD}"/>
              </a:ext>
            </a:extLst>
          </p:cNvPr>
          <p:cNvPicPr>
            <a:picLocks noChangeAspect="1"/>
          </p:cNvPicPr>
          <p:nvPr/>
        </p:nvPicPr>
        <p:blipFill>
          <a:blip r:embed="rId3"/>
          <a:stretch>
            <a:fillRect/>
          </a:stretch>
        </p:blipFill>
        <p:spPr>
          <a:xfrm>
            <a:off x="685800" y="4727276"/>
            <a:ext cx="2859039" cy="1802876"/>
          </a:xfrm>
          <a:prstGeom prst="rect">
            <a:avLst/>
          </a:prstGeom>
        </p:spPr>
      </p:pic>
      <p:pic>
        <p:nvPicPr>
          <p:cNvPr id="6" name="Immagine 5">
            <a:extLst>
              <a:ext uri="{FF2B5EF4-FFF2-40B4-BE49-F238E27FC236}">
                <a16:creationId xmlns:a16="http://schemas.microsoft.com/office/drawing/2014/main" id="{F1D9235C-1236-4486-9CF5-1535C2575630}"/>
              </a:ext>
            </a:extLst>
          </p:cNvPr>
          <p:cNvPicPr>
            <a:picLocks noChangeAspect="1"/>
          </p:cNvPicPr>
          <p:nvPr/>
        </p:nvPicPr>
        <p:blipFill>
          <a:blip r:embed="rId4"/>
          <a:stretch>
            <a:fillRect/>
          </a:stretch>
        </p:blipFill>
        <p:spPr>
          <a:xfrm>
            <a:off x="3830128" y="4727276"/>
            <a:ext cx="3179553" cy="1951629"/>
          </a:xfrm>
          <a:prstGeom prst="rect">
            <a:avLst/>
          </a:prstGeom>
        </p:spPr>
      </p:pic>
    </p:spTree>
    <p:extLst>
      <p:ext uri="{BB962C8B-B14F-4D97-AF65-F5344CB8AC3E}">
        <p14:creationId xmlns:p14="http://schemas.microsoft.com/office/powerpoint/2010/main" val="2033422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58C8C3-6F94-4BA5-BB88-12F4153010A6}"/>
              </a:ext>
            </a:extLst>
          </p:cNvPr>
          <p:cNvSpPr>
            <a:spLocks noGrp="1"/>
          </p:cNvSpPr>
          <p:nvPr>
            <p:ph type="title"/>
          </p:nvPr>
        </p:nvSpPr>
        <p:spPr>
          <a:xfrm>
            <a:off x="3812874" y="738494"/>
            <a:ext cx="3664789" cy="1293028"/>
          </a:xfrm>
        </p:spPr>
        <p:txBody>
          <a:bodyPr/>
          <a:lstStyle/>
          <a:p>
            <a:r>
              <a:rPr lang="it-IT" dirty="0"/>
              <a:t>2021- futuro</a:t>
            </a:r>
          </a:p>
        </p:txBody>
      </p:sp>
      <p:sp>
        <p:nvSpPr>
          <p:cNvPr id="3" name="Segnaposto contenuto 2">
            <a:extLst>
              <a:ext uri="{FF2B5EF4-FFF2-40B4-BE49-F238E27FC236}">
                <a16:creationId xmlns:a16="http://schemas.microsoft.com/office/drawing/2014/main" id="{A88D4953-EF30-4B7E-9FA6-03E18D50FA44}"/>
              </a:ext>
            </a:extLst>
          </p:cNvPr>
          <p:cNvSpPr>
            <a:spLocks noGrp="1"/>
          </p:cNvSpPr>
          <p:nvPr>
            <p:ph idx="1"/>
          </p:nvPr>
        </p:nvSpPr>
        <p:spPr/>
        <p:txBody>
          <a:bodyPr>
            <a:normAutofit/>
          </a:bodyPr>
          <a:lstStyle/>
          <a:p>
            <a:pPr marL="0" indent="0">
              <a:buNone/>
            </a:pPr>
            <a:r>
              <a:rPr lang="it-IT" sz="1400" dirty="0"/>
              <a:t>Anche se ho dovuto, per motivi di tempistica, «smaltire» il lavoro e saltare la guerra fredda, volevo dare uno sguardo al futuro.</a:t>
            </a:r>
          </a:p>
          <a:p>
            <a:pPr marL="0" indent="0">
              <a:buNone/>
            </a:pPr>
            <a:r>
              <a:rPr lang="it-IT" sz="1400" dirty="0"/>
              <a:t>La realtà europea sembra si stia destabilizzando, con l’UE che pare essere al declino e la Russia che espande i suoi interessi.</a:t>
            </a:r>
          </a:p>
          <a:p>
            <a:pPr marL="0" indent="0">
              <a:buNone/>
            </a:pPr>
            <a:r>
              <a:rPr lang="it-IT" sz="1400" dirty="0"/>
              <a:t>Ma non solo in Europa: nel mondo imperversa la guerra economica sino-statunitense, e sembra che gli Stati Uniti stiano perdendo colpi a causa della grande crisi economico-politica che sta attraversando gli U.S.A..</a:t>
            </a:r>
          </a:p>
          <a:p>
            <a:pPr marL="0" indent="0">
              <a:buNone/>
            </a:pPr>
            <a:r>
              <a:rPr lang="it-IT" sz="1400" dirty="0"/>
              <a:t>Anche se a parer mio non vi sarà, almeno a breve, una Terza Guerra Mondiale, ciò non esclude la possibilità di attentati terroristici o rappresaglie, diamo quindi uno sguardo alle principali minacce per l’umanità…</a:t>
            </a:r>
          </a:p>
          <a:p>
            <a:pPr marL="0" indent="0">
              <a:buNone/>
            </a:pPr>
            <a:r>
              <a:rPr lang="it-IT" sz="1400" dirty="0"/>
              <a:t>A parte il Gas Nervino, del quale abbiamo già abbondantemente parlato, volevo parlarvi delle Bombe Sporche.</a:t>
            </a:r>
          </a:p>
          <a:p>
            <a:pPr marL="0" indent="0">
              <a:buNone/>
            </a:pPr>
            <a:r>
              <a:rPr lang="it-IT" sz="1400" dirty="0"/>
              <a:t>Le Bombe Sporche (anche Armi Radiologiche) sono degli ordigni convenzionali costituiti da una minima quantità di materiale radioattivo non fissile che viene disperso in un’area molto grande, avvelenando l’aria.</a:t>
            </a:r>
          </a:p>
          <a:p>
            <a:pPr marL="0" indent="0">
              <a:buNone/>
            </a:pPr>
            <a:r>
              <a:rPr lang="it-IT" sz="1400" dirty="0"/>
              <a:t>Nonostante siano solo teorizzate, a mio parere fanno parte di un possibile futuro, ove il cosiddetto Terrorismo Nucleare prenderà piede a causa di una guerra o di un gruppo estremista, chi lo sa, noi possiamo solo fare teorie.</a:t>
            </a:r>
          </a:p>
        </p:txBody>
      </p:sp>
      <p:pic>
        <p:nvPicPr>
          <p:cNvPr id="4" name="Immagine 3">
            <a:extLst>
              <a:ext uri="{FF2B5EF4-FFF2-40B4-BE49-F238E27FC236}">
                <a16:creationId xmlns:a16="http://schemas.microsoft.com/office/drawing/2014/main" id="{56F43E52-13A6-43E1-972B-3EA6F9EF8052}"/>
              </a:ext>
            </a:extLst>
          </p:cNvPr>
          <p:cNvPicPr>
            <a:picLocks noChangeAspect="1"/>
          </p:cNvPicPr>
          <p:nvPr/>
        </p:nvPicPr>
        <p:blipFill>
          <a:blip r:embed="rId2"/>
          <a:stretch>
            <a:fillRect/>
          </a:stretch>
        </p:blipFill>
        <p:spPr>
          <a:xfrm>
            <a:off x="685800" y="230989"/>
            <a:ext cx="2383946" cy="1800533"/>
          </a:xfrm>
          <a:prstGeom prst="rect">
            <a:avLst/>
          </a:prstGeom>
        </p:spPr>
      </p:pic>
      <p:pic>
        <p:nvPicPr>
          <p:cNvPr id="5" name="Immagine 4">
            <a:extLst>
              <a:ext uri="{FF2B5EF4-FFF2-40B4-BE49-F238E27FC236}">
                <a16:creationId xmlns:a16="http://schemas.microsoft.com/office/drawing/2014/main" id="{403C4B15-D00C-45F5-94D5-63685DF8CFC4}"/>
              </a:ext>
            </a:extLst>
          </p:cNvPr>
          <p:cNvPicPr>
            <a:picLocks noChangeAspect="1"/>
          </p:cNvPicPr>
          <p:nvPr/>
        </p:nvPicPr>
        <p:blipFill>
          <a:blip r:embed="rId3"/>
          <a:stretch>
            <a:fillRect/>
          </a:stretch>
        </p:blipFill>
        <p:spPr>
          <a:xfrm>
            <a:off x="7744779" y="106753"/>
            <a:ext cx="1610390" cy="1924769"/>
          </a:xfrm>
          <a:prstGeom prst="rect">
            <a:avLst/>
          </a:prstGeom>
        </p:spPr>
      </p:pic>
    </p:spTree>
    <p:extLst>
      <p:ext uri="{BB962C8B-B14F-4D97-AF65-F5344CB8AC3E}">
        <p14:creationId xmlns:p14="http://schemas.microsoft.com/office/powerpoint/2010/main" val="2518427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6548B8-8747-4ED0-B96E-C824869AF61C}"/>
              </a:ext>
            </a:extLst>
          </p:cNvPr>
          <p:cNvSpPr>
            <a:spLocks noGrp="1"/>
          </p:cNvSpPr>
          <p:nvPr>
            <p:ph type="title"/>
          </p:nvPr>
        </p:nvSpPr>
        <p:spPr/>
        <p:txBody>
          <a:bodyPr/>
          <a:lstStyle/>
          <a:p>
            <a:r>
              <a:rPr lang="it-IT" dirty="0"/>
              <a:t>introduzione</a:t>
            </a:r>
          </a:p>
        </p:txBody>
      </p:sp>
      <p:sp>
        <p:nvSpPr>
          <p:cNvPr id="3" name="Segnaposto contenuto 2">
            <a:extLst>
              <a:ext uri="{FF2B5EF4-FFF2-40B4-BE49-F238E27FC236}">
                <a16:creationId xmlns:a16="http://schemas.microsoft.com/office/drawing/2014/main" id="{A6A32C51-CDEF-49D3-ADF6-CEBFBF0464FC}"/>
              </a:ext>
            </a:extLst>
          </p:cNvPr>
          <p:cNvSpPr>
            <a:spLocks noGrp="1"/>
          </p:cNvSpPr>
          <p:nvPr>
            <p:ph idx="1"/>
          </p:nvPr>
        </p:nvSpPr>
        <p:spPr/>
        <p:txBody>
          <a:bodyPr/>
          <a:lstStyle/>
          <a:p>
            <a:pPr marL="0" indent="0">
              <a:buNone/>
            </a:pPr>
            <a:r>
              <a:rPr lang="it-IT" dirty="0"/>
              <a:t>La chimica nella guerra è stata ampiamente impiegata in tutte le epoche, dai Mesopotamici che sfruttavano l’infiammabilità del petrolio agli Americani con le bombe atomiche e il Progetto Manhattan.</a:t>
            </a:r>
          </a:p>
          <a:p>
            <a:pPr marL="0" indent="0">
              <a:buNone/>
            </a:pPr>
            <a:r>
              <a:rPr lang="it-IT" dirty="0"/>
              <a:t>Ma andiamo per gradi, ecco qui una piccola introduzione sull’uso di elementi chimici a scopo bellico nelle epoche </a:t>
            </a:r>
            <a:r>
              <a:rPr lang="it-IT" dirty="0" err="1"/>
              <a:t>pre</a:t>
            </a:r>
            <a:r>
              <a:rPr lang="it-IT" dirty="0"/>
              <a:t>-moderne…</a:t>
            </a:r>
          </a:p>
          <a:p>
            <a:pPr marL="0" indent="0">
              <a:buNone/>
            </a:pPr>
            <a:r>
              <a:rPr lang="it-IT" dirty="0"/>
              <a:t>Detto ciò, si parte!</a:t>
            </a:r>
          </a:p>
        </p:txBody>
      </p:sp>
    </p:spTree>
    <p:extLst>
      <p:ext uri="{BB962C8B-B14F-4D97-AF65-F5344CB8AC3E}">
        <p14:creationId xmlns:p14="http://schemas.microsoft.com/office/powerpoint/2010/main" val="3822865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EAFD7E-9166-459B-91B1-8E7402D3D7AC}"/>
              </a:ext>
            </a:extLst>
          </p:cNvPr>
          <p:cNvSpPr>
            <a:spLocks noGrp="1"/>
          </p:cNvSpPr>
          <p:nvPr>
            <p:ph type="title"/>
          </p:nvPr>
        </p:nvSpPr>
        <p:spPr>
          <a:xfrm>
            <a:off x="4908429" y="842107"/>
            <a:ext cx="1680713" cy="1293028"/>
          </a:xfrm>
        </p:spPr>
        <p:txBody>
          <a:bodyPr/>
          <a:lstStyle/>
          <a:p>
            <a:r>
              <a:rPr lang="it-IT" dirty="0"/>
              <a:t>fine</a:t>
            </a:r>
          </a:p>
        </p:txBody>
      </p:sp>
      <p:sp>
        <p:nvSpPr>
          <p:cNvPr id="3" name="Segnaposto contenuto 2">
            <a:extLst>
              <a:ext uri="{FF2B5EF4-FFF2-40B4-BE49-F238E27FC236}">
                <a16:creationId xmlns:a16="http://schemas.microsoft.com/office/drawing/2014/main" id="{1860A40C-19AD-48A5-B099-1FBF8FF2951A}"/>
              </a:ext>
            </a:extLst>
          </p:cNvPr>
          <p:cNvSpPr>
            <a:spLocks noGrp="1"/>
          </p:cNvSpPr>
          <p:nvPr>
            <p:ph idx="1"/>
          </p:nvPr>
        </p:nvSpPr>
        <p:spPr/>
        <p:txBody>
          <a:bodyPr/>
          <a:lstStyle/>
          <a:p>
            <a:pPr marL="0" indent="0">
              <a:buNone/>
            </a:pPr>
            <a:r>
              <a:rPr lang="it-IT" dirty="0"/>
              <a:t>Bene, eccoci giunti alla fine.</a:t>
            </a:r>
          </a:p>
          <a:p>
            <a:pPr marL="0" indent="0">
              <a:buNone/>
            </a:pPr>
            <a:r>
              <a:rPr lang="it-IT" dirty="0"/>
              <a:t>Anche se è una versione «ridotta» del lavoro originale, spero vi sia piaciuta e che possa soddisfarvi.</a:t>
            </a:r>
          </a:p>
          <a:p>
            <a:pPr marL="0" indent="0" algn="ctr">
              <a:buNone/>
            </a:pPr>
            <a:r>
              <a:rPr lang="it-IT" dirty="0"/>
              <a:t>Buon lavoro.</a:t>
            </a:r>
          </a:p>
        </p:txBody>
      </p:sp>
    </p:spTree>
    <p:extLst>
      <p:ext uri="{BB962C8B-B14F-4D97-AF65-F5344CB8AC3E}">
        <p14:creationId xmlns:p14="http://schemas.microsoft.com/office/powerpoint/2010/main" val="3480767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7997E0-2CB8-4BD4-BAD0-BCEF32A30444}"/>
              </a:ext>
            </a:extLst>
          </p:cNvPr>
          <p:cNvSpPr>
            <a:spLocks noGrp="1"/>
          </p:cNvSpPr>
          <p:nvPr>
            <p:ph type="title"/>
          </p:nvPr>
        </p:nvSpPr>
        <p:spPr/>
        <p:txBody>
          <a:bodyPr/>
          <a:lstStyle/>
          <a:p>
            <a:r>
              <a:rPr lang="it-IT" dirty="0"/>
              <a:t>avviso</a:t>
            </a:r>
          </a:p>
        </p:txBody>
      </p:sp>
      <p:sp>
        <p:nvSpPr>
          <p:cNvPr id="3" name="Segnaposto contenuto 2">
            <a:extLst>
              <a:ext uri="{FF2B5EF4-FFF2-40B4-BE49-F238E27FC236}">
                <a16:creationId xmlns:a16="http://schemas.microsoft.com/office/drawing/2014/main" id="{A3235BCF-CF37-45D8-9352-8122B45F1719}"/>
              </a:ext>
            </a:extLst>
          </p:cNvPr>
          <p:cNvSpPr>
            <a:spLocks noGrp="1"/>
          </p:cNvSpPr>
          <p:nvPr>
            <p:ph idx="1"/>
          </p:nvPr>
        </p:nvSpPr>
        <p:spPr/>
        <p:txBody>
          <a:bodyPr/>
          <a:lstStyle/>
          <a:p>
            <a:pPr marL="0" indent="0">
              <a:buNone/>
            </a:pPr>
            <a:r>
              <a:rPr lang="it-IT" dirty="0"/>
              <a:t>Data la ovvia mancanza di francobolli per quanto riguarda le epoche antiche e medievali, sarà fatto un rapido riassunto volto a spiegare quello che ritengo un passaggio fondamentale per quanto riguarda questo argomento.</a:t>
            </a:r>
          </a:p>
          <a:p>
            <a:pPr marL="0" indent="0">
              <a:buNone/>
            </a:pPr>
            <a:endParaRPr lang="it-IT" dirty="0"/>
          </a:p>
          <a:p>
            <a:pPr marL="0" indent="0">
              <a:buNone/>
            </a:pPr>
            <a:r>
              <a:rPr lang="it-IT" dirty="0"/>
              <a:t>Andiamo quindi a scoprire come veniva sfruttata la chimica prima della cosiddetta Epoca Moderna.</a:t>
            </a:r>
          </a:p>
        </p:txBody>
      </p:sp>
    </p:spTree>
    <p:extLst>
      <p:ext uri="{BB962C8B-B14F-4D97-AF65-F5344CB8AC3E}">
        <p14:creationId xmlns:p14="http://schemas.microsoft.com/office/powerpoint/2010/main" val="2094394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EF7B65-6939-4EC4-8C1E-63F1DE2E328A}"/>
              </a:ext>
            </a:extLst>
          </p:cNvPr>
          <p:cNvSpPr>
            <a:spLocks noGrp="1"/>
          </p:cNvSpPr>
          <p:nvPr>
            <p:ph type="title"/>
          </p:nvPr>
        </p:nvSpPr>
        <p:spPr>
          <a:xfrm>
            <a:off x="685800" y="901532"/>
            <a:ext cx="4268639" cy="1293028"/>
          </a:xfrm>
        </p:spPr>
        <p:txBody>
          <a:bodyPr/>
          <a:lstStyle/>
          <a:p>
            <a:r>
              <a:rPr lang="it-IT" dirty="0"/>
              <a:t>Epoca antica</a:t>
            </a:r>
          </a:p>
        </p:txBody>
      </p:sp>
      <p:sp>
        <p:nvSpPr>
          <p:cNvPr id="3" name="Segnaposto contenuto 2">
            <a:extLst>
              <a:ext uri="{FF2B5EF4-FFF2-40B4-BE49-F238E27FC236}">
                <a16:creationId xmlns:a16="http://schemas.microsoft.com/office/drawing/2014/main" id="{778E946D-FA07-414D-937D-A7BE75C973EE}"/>
              </a:ext>
            </a:extLst>
          </p:cNvPr>
          <p:cNvSpPr>
            <a:spLocks noGrp="1"/>
          </p:cNvSpPr>
          <p:nvPr>
            <p:ph idx="1"/>
          </p:nvPr>
        </p:nvSpPr>
        <p:spPr/>
        <p:txBody>
          <a:bodyPr>
            <a:normAutofit lnSpcReduction="10000"/>
          </a:bodyPr>
          <a:lstStyle/>
          <a:p>
            <a:pPr marL="0" indent="0">
              <a:buNone/>
            </a:pPr>
            <a:r>
              <a:rPr lang="it-IT" dirty="0"/>
              <a:t>Una delle più antiche testimonianze dell’uso di armi chimiche, risale al 1000 </a:t>
            </a:r>
            <a:r>
              <a:rPr lang="it-IT" dirty="0" err="1"/>
              <a:t>a.c.</a:t>
            </a:r>
            <a:r>
              <a:rPr lang="it-IT" dirty="0"/>
              <a:t>, quando i Cinesi impiegavano fumi tossici provocati da combustione di vegetali, gas irritanti e/o velenosi, arsenico e altre sostanze per sedare rivolte e assediare fortezze.</a:t>
            </a:r>
          </a:p>
          <a:p>
            <a:pPr marL="0" indent="0">
              <a:buNone/>
            </a:pPr>
            <a:r>
              <a:rPr lang="it-IT" dirty="0"/>
              <a:t>Altri utilizzi di gas tossici in epoca antica li ritroviamo addirittura nella Guerra del Peloponneso da parte dell’Armata Lacedemone, oppure quando i Persiani tentarono invano di respingere l’esercito ellenistico di Alessandro Magno.</a:t>
            </a:r>
          </a:p>
          <a:p>
            <a:pPr marL="0" indent="0">
              <a:buNone/>
            </a:pPr>
            <a:r>
              <a:rPr lang="it-IT" dirty="0"/>
              <a:t>Ultima notizia seguendo l’ordine cronologico ci arriva dalla Guerra Romano-Sasanide, dove i Legionari impiegarono gas per respingere gli opponenti.</a:t>
            </a:r>
          </a:p>
          <a:p>
            <a:pPr marL="0" indent="0">
              <a:buNone/>
            </a:pPr>
            <a:r>
              <a:rPr lang="it-IT" dirty="0"/>
              <a:t>Non vi è molto da dire a causa della mancanza di fonti, ma ci ritorneremo fra poco…</a:t>
            </a:r>
          </a:p>
        </p:txBody>
      </p:sp>
    </p:spTree>
    <p:extLst>
      <p:ext uri="{BB962C8B-B14F-4D97-AF65-F5344CB8AC3E}">
        <p14:creationId xmlns:p14="http://schemas.microsoft.com/office/powerpoint/2010/main" val="3463843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5EDB7-9A56-46B6-B22D-A891E3B70630}"/>
              </a:ext>
            </a:extLst>
          </p:cNvPr>
          <p:cNvSpPr>
            <a:spLocks noGrp="1"/>
          </p:cNvSpPr>
          <p:nvPr>
            <p:ph type="title"/>
          </p:nvPr>
        </p:nvSpPr>
        <p:spPr/>
        <p:txBody>
          <a:bodyPr/>
          <a:lstStyle/>
          <a:p>
            <a:r>
              <a:rPr lang="it-IT" dirty="0"/>
              <a:t>Epoca medioevale</a:t>
            </a:r>
          </a:p>
        </p:txBody>
      </p:sp>
      <p:sp>
        <p:nvSpPr>
          <p:cNvPr id="3" name="Segnaposto contenuto 2">
            <a:extLst>
              <a:ext uri="{FF2B5EF4-FFF2-40B4-BE49-F238E27FC236}">
                <a16:creationId xmlns:a16="http://schemas.microsoft.com/office/drawing/2014/main" id="{AA2CEF5D-B698-42D2-B577-450C425E63CE}"/>
              </a:ext>
            </a:extLst>
          </p:cNvPr>
          <p:cNvSpPr>
            <a:spLocks noGrp="1"/>
          </p:cNvSpPr>
          <p:nvPr>
            <p:ph idx="1"/>
          </p:nvPr>
        </p:nvSpPr>
        <p:spPr/>
        <p:txBody>
          <a:bodyPr/>
          <a:lstStyle/>
          <a:p>
            <a:pPr marL="0" indent="0">
              <a:buNone/>
            </a:pPr>
            <a:r>
              <a:rPr lang="it-IT" dirty="0"/>
              <a:t>Nel Medioevo vi fu un larghissimo uso di armi chimiche, prendiamo per esempio i Bizantini contro gli Arabi, ma, come abbiamo visto in Cina, non fu limitato all’Occidente.</a:t>
            </a:r>
          </a:p>
          <a:p>
            <a:pPr marL="0" indent="0">
              <a:buNone/>
            </a:pPr>
            <a:r>
              <a:rPr lang="it-IT" dirty="0"/>
              <a:t>Difatti, come ci dice il cronista polacco </a:t>
            </a:r>
            <a:r>
              <a:rPr lang="it-IT" dirty="0" err="1"/>
              <a:t>Jan</a:t>
            </a:r>
            <a:r>
              <a:rPr lang="it-IT" dirty="0"/>
              <a:t> </a:t>
            </a:r>
            <a:r>
              <a:rPr lang="it-IT" dirty="0" err="1"/>
              <a:t>Dlugosz</a:t>
            </a:r>
            <a:r>
              <a:rPr lang="it-IT" dirty="0"/>
              <a:t>, gli eserciti Mongoli impiegarono gas velenosi nella Battaglia di </a:t>
            </a:r>
            <a:r>
              <a:rPr lang="it-IT" dirty="0" err="1"/>
              <a:t>Legnica</a:t>
            </a:r>
            <a:r>
              <a:rPr lang="it-IT" dirty="0"/>
              <a:t>, che vide contrapporsi l’Orda d’Oro all’Alleanza Cristiana.</a:t>
            </a:r>
          </a:p>
          <a:p>
            <a:pPr marL="0" indent="0">
              <a:buNone/>
            </a:pPr>
            <a:r>
              <a:rPr lang="it-IT" dirty="0"/>
              <a:t>Altra arma famigerata la identifichiamo nel </a:t>
            </a:r>
            <a:r>
              <a:rPr lang="it-IT" dirty="0" err="1"/>
              <a:t>Hygròn</a:t>
            </a:r>
            <a:r>
              <a:rPr lang="it-IT" dirty="0"/>
              <a:t> </a:t>
            </a:r>
            <a:r>
              <a:rPr lang="it-IT" dirty="0" err="1"/>
              <a:t>Pyr</a:t>
            </a:r>
            <a:r>
              <a:rPr lang="it-IT" dirty="0"/>
              <a:t> («Fuoco Liquido», anche chiamato Fuoco Greco), usato sempre dai Romani: una letale miscela simile a un medioevale napalm.</a:t>
            </a:r>
          </a:p>
        </p:txBody>
      </p:sp>
    </p:spTree>
    <p:extLst>
      <p:ext uri="{BB962C8B-B14F-4D97-AF65-F5344CB8AC3E}">
        <p14:creationId xmlns:p14="http://schemas.microsoft.com/office/powerpoint/2010/main" val="2173302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ED9C0C-FCCA-4A93-BD52-EDB17E1EFCD2}"/>
              </a:ext>
            </a:extLst>
          </p:cNvPr>
          <p:cNvSpPr>
            <a:spLocks noGrp="1"/>
          </p:cNvSpPr>
          <p:nvPr>
            <p:ph type="title"/>
          </p:nvPr>
        </p:nvSpPr>
        <p:spPr>
          <a:xfrm>
            <a:off x="1790700" y="639315"/>
            <a:ext cx="8610600" cy="1293028"/>
          </a:xfrm>
        </p:spPr>
        <p:txBody>
          <a:bodyPr/>
          <a:lstStyle/>
          <a:p>
            <a:r>
              <a:rPr lang="it-IT" dirty="0"/>
              <a:t>Riepilogo dell’introduzione</a:t>
            </a:r>
          </a:p>
        </p:txBody>
      </p:sp>
      <p:sp>
        <p:nvSpPr>
          <p:cNvPr id="3" name="Segnaposto contenuto 2">
            <a:extLst>
              <a:ext uri="{FF2B5EF4-FFF2-40B4-BE49-F238E27FC236}">
                <a16:creationId xmlns:a16="http://schemas.microsoft.com/office/drawing/2014/main" id="{87F52013-275D-4831-A6EE-4391B37DD328}"/>
              </a:ext>
            </a:extLst>
          </p:cNvPr>
          <p:cNvSpPr>
            <a:spLocks noGrp="1"/>
          </p:cNvSpPr>
          <p:nvPr>
            <p:ph idx="1"/>
          </p:nvPr>
        </p:nvSpPr>
        <p:spPr/>
        <p:txBody>
          <a:bodyPr/>
          <a:lstStyle/>
          <a:p>
            <a:pPr marL="0" indent="0">
              <a:buNone/>
            </a:pPr>
            <a:r>
              <a:rPr lang="it-IT" dirty="0"/>
              <a:t>Quindi, come abbiamo visto in questa breve introduzione, le armi chimiche vengono usate da sempre, pensate che le popolazioni San, nel Sudafrica, usavano frecce imbevute di veleni naturali e/o vegetali verso la fine dell’Età della Pietra.</a:t>
            </a:r>
          </a:p>
          <a:p>
            <a:pPr marL="0" indent="0">
              <a:buNone/>
            </a:pPr>
            <a:r>
              <a:rPr lang="it-IT" dirty="0"/>
              <a:t>Eppure la Guerra Chimica venne effettivamente ripresa circa nel Rinascimento, anche se prima della Grande Guerra queste armi non erano di produzione statale, bensì individuale.</a:t>
            </a:r>
          </a:p>
          <a:p>
            <a:pPr marL="0" indent="0">
              <a:buNone/>
            </a:pPr>
            <a:r>
              <a:rPr lang="it-IT" dirty="0"/>
              <a:t>Vi sono sempre state opinioni contrastanti, ad esempio lo storico Romano Valerio Massimo scrive: «</a:t>
            </a:r>
            <a:r>
              <a:rPr lang="it-IT" dirty="0" err="1"/>
              <a:t>Armis</a:t>
            </a:r>
            <a:r>
              <a:rPr lang="it-IT" dirty="0"/>
              <a:t> bella non </a:t>
            </a:r>
            <a:r>
              <a:rPr lang="it-IT" dirty="0" err="1"/>
              <a:t>venenis</a:t>
            </a:r>
            <a:r>
              <a:rPr lang="it-IT" dirty="0"/>
              <a:t> </a:t>
            </a:r>
            <a:r>
              <a:rPr lang="it-IT" dirty="0" err="1"/>
              <a:t>geri</a:t>
            </a:r>
            <a:r>
              <a:rPr lang="it-IT" dirty="0"/>
              <a:t> </a:t>
            </a:r>
            <a:r>
              <a:rPr lang="it-IT" dirty="0" err="1"/>
              <a:t>debere</a:t>
            </a:r>
            <a:r>
              <a:rPr lang="it-IT" dirty="0"/>
              <a:t>» (La guerra va combattuta con le armi, non coi veleni).</a:t>
            </a:r>
          </a:p>
          <a:p>
            <a:pPr marL="0" indent="0">
              <a:buNone/>
            </a:pPr>
            <a:r>
              <a:rPr lang="it-IT" dirty="0"/>
              <a:t>Ma senza ulteriori indugi, partiamo con la vera e propria presentazione!</a:t>
            </a:r>
          </a:p>
        </p:txBody>
      </p:sp>
    </p:spTree>
    <p:extLst>
      <p:ext uri="{BB962C8B-B14F-4D97-AF65-F5344CB8AC3E}">
        <p14:creationId xmlns:p14="http://schemas.microsoft.com/office/powerpoint/2010/main" val="317182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CE10E8-F15D-419E-AEF0-DD2687EA78B1}"/>
              </a:ext>
            </a:extLst>
          </p:cNvPr>
          <p:cNvSpPr>
            <a:spLocks noGrp="1"/>
          </p:cNvSpPr>
          <p:nvPr>
            <p:ph type="title"/>
          </p:nvPr>
        </p:nvSpPr>
        <p:spPr/>
        <p:txBody>
          <a:bodyPr/>
          <a:lstStyle/>
          <a:p>
            <a:r>
              <a:rPr lang="it-IT" dirty="0"/>
              <a:t>rinascimento</a:t>
            </a:r>
          </a:p>
        </p:txBody>
      </p:sp>
      <p:sp>
        <p:nvSpPr>
          <p:cNvPr id="3" name="Segnaposto contenuto 2">
            <a:extLst>
              <a:ext uri="{FF2B5EF4-FFF2-40B4-BE49-F238E27FC236}">
                <a16:creationId xmlns:a16="http://schemas.microsoft.com/office/drawing/2014/main" id="{DD1649CE-7A11-45A9-9011-A1E20DA0F63E}"/>
              </a:ext>
            </a:extLst>
          </p:cNvPr>
          <p:cNvSpPr>
            <a:spLocks noGrp="1"/>
          </p:cNvSpPr>
          <p:nvPr>
            <p:ph idx="1"/>
          </p:nvPr>
        </p:nvSpPr>
        <p:spPr>
          <a:xfrm>
            <a:off x="685800" y="2203187"/>
            <a:ext cx="10820400" cy="4024125"/>
          </a:xfrm>
        </p:spPr>
        <p:txBody>
          <a:bodyPr>
            <a:normAutofit/>
          </a:bodyPr>
          <a:lstStyle/>
          <a:p>
            <a:pPr marL="0" indent="0">
              <a:buNone/>
            </a:pPr>
            <a:r>
              <a:rPr lang="it-IT" sz="1400" dirty="0"/>
              <a:t>La prima testimonianza rinascimentale di armi chimiche la ritroviamo negli scritti del caro buon vecchio Leonardo da Vinci, che nel XV secolo proponeva l’uso di una polvere composta sostanzialmente da verderame e gesso per asfissiare i nemici.</a:t>
            </a:r>
          </a:p>
          <a:p>
            <a:pPr marL="0" indent="0" algn="ctr">
              <a:buNone/>
            </a:pPr>
            <a:r>
              <a:rPr lang="it-IT" sz="1400" b="0" i="0" dirty="0">
                <a:effectLst/>
                <a:latin typeface="Times New Roman" panose="02020603050405020304" pitchFamily="18" charset="0"/>
                <a:cs typeface="Times New Roman" panose="02020603050405020304" pitchFamily="18" charset="0"/>
              </a:rPr>
              <a:t>«Gettare veleno in forma di polvere sulle </a:t>
            </a:r>
            <a:r>
              <a:rPr lang="it-IT" sz="1400" b="0" i="0" u="none" strike="noStrike" dirty="0">
                <a:effectLst/>
                <a:latin typeface="Times New Roman" panose="02020603050405020304" pitchFamily="18" charset="0"/>
                <a:cs typeface="Times New Roman" panose="02020603050405020304" pitchFamily="18" charset="0"/>
                <a:hlinkClick r:id="rId2" tooltip="Galea">
                  <a:extLst>
                    <a:ext uri="{A12FA001-AC4F-418D-AE19-62706E023703}">
                      <ahyp:hlinkClr xmlns:ahyp="http://schemas.microsoft.com/office/drawing/2018/hyperlinkcolor" val="tx"/>
                    </a:ext>
                  </a:extLst>
                </a:hlinkClick>
              </a:rPr>
              <a:t>galee</a:t>
            </a:r>
            <a:r>
              <a:rPr lang="it-IT" sz="1400" b="0" i="0" dirty="0">
                <a:effectLst/>
                <a:latin typeface="Times New Roman" panose="02020603050405020304" pitchFamily="18" charset="0"/>
                <a:cs typeface="Times New Roman" panose="02020603050405020304" pitchFamily="18" charset="0"/>
              </a:rPr>
              <a:t>. </a:t>
            </a:r>
            <a:r>
              <a:rPr lang="it-IT" sz="1400" b="0" i="0" u="none" strike="noStrike" dirty="0">
                <a:effectLst/>
                <a:latin typeface="Times New Roman" panose="02020603050405020304" pitchFamily="18" charset="0"/>
                <a:cs typeface="Times New Roman" panose="02020603050405020304" pitchFamily="18" charset="0"/>
                <a:hlinkClick r:id="rId3" tooltip="Gesso (minerale)">
                  <a:extLst>
                    <a:ext uri="{A12FA001-AC4F-418D-AE19-62706E023703}">
                      <ahyp:hlinkClr xmlns:ahyp="http://schemas.microsoft.com/office/drawing/2018/hyperlinkcolor" val="tx"/>
                    </a:ext>
                  </a:extLst>
                </a:hlinkClick>
              </a:rPr>
              <a:t>Gesso</a:t>
            </a:r>
            <a:r>
              <a:rPr lang="it-IT" sz="1400" b="0" i="0" dirty="0">
                <a:effectLst/>
                <a:latin typeface="Times New Roman" panose="02020603050405020304" pitchFamily="18" charset="0"/>
                <a:cs typeface="Times New Roman" panose="02020603050405020304" pitchFamily="18" charset="0"/>
              </a:rPr>
              <a:t>, solfuro d'arsenico triturato, e verderame in polvere si possono lanciare sulle navi nemiche per mezzo di piccoli </a:t>
            </a:r>
            <a:r>
              <a:rPr lang="it-IT" sz="1400" b="0" i="0" u="none" strike="noStrike" dirty="0">
                <a:effectLst/>
                <a:latin typeface="Times New Roman" panose="02020603050405020304" pitchFamily="18" charset="0"/>
                <a:cs typeface="Times New Roman" panose="02020603050405020304" pitchFamily="18" charset="0"/>
                <a:hlinkClick r:id="rId4" tooltip="Mangano (arma)">
                  <a:extLst>
                    <a:ext uri="{A12FA001-AC4F-418D-AE19-62706E023703}">
                      <ahyp:hlinkClr xmlns:ahyp="http://schemas.microsoft.com/office/drawing/2018/hyperlinkcolor" val="tx"/>
                    </a:ext>
                  </a:extLst>
                </a:hlinkClick>
              </a:rPr>
              <a:t>mangani</a:t>
            </a:r>
            <a:r>
              <a:rPr lang="it-IT" sz="1400" b="0" i="0" dirty="0">
                <a:effectLst/>
                <a:latin typeface="Times New Roman" panose="02020603050405020304" pitchFamily="18" charset="0"/>
                <a:cs typeface="Times New Roman" panose="02020603050405020304" pitchFamily="18" charset="0"/>
              </a:rPr>
              <a:t>, e tutti coloro che respirando inaleranno la polvere nei polmoni saranno asfissiati.»</a:t>
            </a:r>
          </a:p>
          <a:p>
            <a:pPr marL="0" indent="0">
              <a:buNone/>
            </a:pPr>
            <a:r>
              <a:rPr lang="it-IT" sz="1400" dirty="0"/>
              <a:t>Durante il XVII secolo si usarono moltissimi materiali, come lo zolfo, il sego </a:t>
            </a:r>
            <a:r>
              <a:rPr lang="it-IT" sz="1400" dirty="0" err="1"/>
              <a:t>ecc</a:t>
            </a:r>
            <a:r>
              <a:rPr lang="it-IT" sz="1400" dirty="0"/>
              <a:t>… per tentare di creare armi incendiarie ed eventualmente anche fumogene.</a:t>
            </a:r>
          </a:p>
          <a:p>
            <a:pPr marL="0" indent="0">
              <a:buNone/>
            </a:pPr>
            <a:r>
              <a:rPr lang="it-IT" sz="1400" b="0" i="0" dirty="0">
                <a:effectLst/>
              </a:rPr>
              <a:t>Nel 1672, durante l’assedio di Groninga, il vescovo di Munster</a:t>
            </a:r>
            <a:r>
              <a:rPr lang="it-IT" sz="1400" dirty="0"/>
              <a:t>, Christoph van </a:t>
            </a:r>
            <a:r>
              <a:rPr lang="it-IT" sz="1400" dirty="0" err="1"/>
              <a:t>Galen</a:t>
            </a:r>
            <a:r>
              <a:rPr lang="it-IT" sz="1400" dirty="0"/>
              <a:t>, impiegò numerosi tipi di armi incendiarie ed esplosive, le quali vennero bandite col Trattato di Strasburgo del 1675.</a:t>
            </a:r>
          </a:p>
          <a:p>
            <a:pPr marL="0" indent="0">
              <a:buNone/>
            </a:pPr>
            <a:r>
              <a:rPr lang="it-IT" sz="1400" dirty="0"/>
              <a:t>Si iniziò anche ad usare il fosforo bianco, tossico ed infiammabile, usato tutt’oggi.</a:t>
            </a:r>
          </a:p>
          <a:p>
            <a:pPr marL="0" indent="0">
              <a:buNone/>
            </a:pPr>
            <a:r>
              <a:rPr lang="it-IT" sz="1400" b="0" i="0" dirty="0">
                <a:effectLst/>
              </a:rPr>
              <a:t>Ma il più grande sviluppo lo troviamo con e armi da fuoco, che sfruttano l’esplosione (reazione chimica data dalla polvere da sparo) e che andarono man mano a sostituire le armi tradizionali.</a:t>
            </a:r>
          </a:p>
          <a:p>
            <a:pPr marL="0" indent="0">
              <a:buNone/>
            </a:pPr>
            <a:r>
              <a:rPr lang="it-IT" sz="1400" b="0" i="0" dirty="0">
                <a:effectLst/>
              </a:rPr>
              <a:t>L’Impero Ottomano, la Persia Safavide e la Dinastia Indiana dei </a:t>
            </a:r>
            <a:r>
              <a:rPr lang="it-IT" sz="1400" b="0" i="0" dirty="0" err="1">
                <a:effectLst/>
              </a:rPr>
              <a:t>Mughal</a:t>
            </a:r>
            <a:r>
              <a:rPr lang="it-IT" sz="1400" b="0" i="0" dirty="0">
                <a:effectLst/>
              </a:rPr>
              <a:t> sono appunto detti gli Imperi della Polvere da Sparo appunto perché, avendo monopolizzato il commercio di questo bene, lo sfruttarono per la loro ascesa al potere.</a:t>
            </a:r>
          </a:p>
          <a:p>
            <a:pPr marL="0" indent="0">
              <a:buNone/>
            </a:pPr>
            <a:r>
              <a:rPr lang="it-IT" sz="1400" b="0" i="0" dirty="0">
                <a:effectLst/>
              </a:rPr>
              <a:t>Su queste epoche non sono riuscito a trovare molte informazioni, che ho cercato di comprimere qui, ma diciamo che adesso comincia il bello…</a:t>
            </a:r>
          </a:p>
          <a:p>
            <a:pPr marL="0" indent="0">
              <a:buNone/>
            </a:pPr>
            <a:endParaRPr lang="it-IT" sz="1400" b="0" i="0" dirty="0">
              <a:effectLst/>
            </a:endParaRPr>
          </a:p>
        </p:txBody>
      </p:sp>
      <p:pic>
        <p:nvPicPr>
          <p:cNvPr id="5" name="Immagine 4">
            <a:extLst>
              <a:ext uri="{FF2B5EF4-FFF2-40B4-BE49-F238E27FC236}">
                <a16:creationId xmlns:a16="http://schemas.microsoft.com/office/drawing/2014/main" id="{CE3DC4C4-5AD7-4B16-BAC2-87BE85B59DD5}"/>
              </a:ext>
            </a:extLst>
          </p:cNvPr>
          <p:cNvPicPr>
            <a:picLocks noChangeAspect="1"/>
          </p:cNvPicPr>
          <p:nvPr/>
        </p:nvPicPr>
        <p:blipFill>
          <a:blip r:embed="rId5"/>
          <a:stretch>
            <a:fillRect/>
          </a:stretch>
        </p:blipFill>
        <p:spPr>
          <a:xfrm>
            <a:off x="2406769" y="64267"/>
            <a:ext cx="4373591" cy="1965971"/>
          </a:xfrm>
          <a:prstGeom prst="rect">
            <a:avLst/>
          </a:prstGeom>
        </p:spPr>
      </p:pic>
      <p:pic>
        <p:nvPicPr>
          <p:cNvPr id="6" name="Immagine 5">
            <a:extLst>
              <a:ext uri="{FF2B5EF4-FFF2-40B4-BE49-F238E27FC236}">
                <a16:creationId xmlns:a16="http://schemas.microsoft.com/office/drawing/2014/main" id="{C8583159-AC51-4FDB-8B40-09E85596C62D}"/>
              </a:ext>
            </a:extLst>
          </p:cNvPr>
          <p:cNvPicPr>
            <a:picLocks noChangeAspect="1"/>
          </p:cNvPicPr>
          <p:nvPr/>
        </p:nvPicPr>
        <p:blipFill>
          <a:blip r:embed="rId6"/>
          <a:stretch>
            <a:fillRect/>
          </a:stretch>
        </p:blipFill>
        <p:spPr>
          <a:xfrm>
            <a:off x="402672" y="146807"/>
            <a:ext cx="1627385" cy="1859239"/>
          </a:xfrm>
          <a:prstGeom prst="rect">
            <a:avLst/>
          </a:prstGeom>
        </p:spPr>
      </p:pic>
    </p:spTree>
    <p:extLst>
      <p:ext uri="{BB962C8B-B14F-4D97-AF65-F5344CB8AC3E}">
        <p14:creationId xmlns:p14="http://schemas.microsoft.com/office/powerpoint/2010/main" val="4001848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5B0232-2A0D-48E4-AA61-AC282EFE08EB}"/>
              </a:ext>
            </a:extLst>
          </p:cNvPr>
          <p:cNvSpPr>
            <a:spLocks noGrp="1"/>
          </p:cNvSpPr>
          <p:nvPr>
            <p:ph type="title"/>
          </p:nvPr>
        </p:nvSpPr>
        <p:spPr>
          <a:xfrm>
            <a:off x="520118" y="443198"/>
            <a:ext cx="6514750" cy="1293028"/>
          </a:xfrm>
        </p:spPr>
        <p:txBody>
          <a:bodyPr/>
          <a:lstStyle/>
          <a:p>
            <a:r>
              <a:rPr lang="it-IT" dirty="0"/>
              <a:t>Guerre napoleoniche</a:t>
            </a:r>
          </a:p>
        </p:txBody>
      </p:sp>
      <p:sp>
        <p:nvSpPr>
          <p:cNvPr id="3" name="Segnaposto contenuto 2">
            <a:extLst>
              <a:ext uri="{FF2B5EF4-FFF2-40B4-BE49-F238E27FC236}">
                <a16:creationId xmlns:a16="http://schemas.microsoft.com/office/drawing/2014/main" id="{1BEC18E7-E044-4C66-BF86-8F88A55BD619}"/>
              </a:ext>
            </a:extLst>
          </p:cNvPr>
          <p:cNvSpPr>
            <a:spLocks noGrp="1"/>
          </p:cNvSpPr>
          <p:nvPr>
            <p:ph idx="1"/>
          </p:nvPr>
        </p:nvSpPr>
        <p:spPr/>
        <p:txBody>
          <a:bodyPr>
            <a:normAutofit/>
          </a:bodyPr>
          <a:lstStyle/>
          <a:p>
            <a:pPr marL="0" indent="0">
              <a:buNone/>
            </a:pPr>
            <a:r>
              <a:rPr lang="it-IT" sz="1400" dirty="0"/>
              <a:t>Durante il regno bonapartista, fra le numerose riforme militari, ritroviamo in particolare la riforma dell’artiglieria, che per la prima volta nella storia venne usata in battaglie da campo ed assicurò all’esercito francese supremazia contro tutti gli avversari.</a:t>
            </a:r>
          </a:p>
          <a:p>
            <a:pPr marL="0" indent="0">
              <a:buNone/>
            </a:pPr>
            <a:r>
              <a:rPr lang="it-IT" sz="1400" dirty="0"/>
              <a:t>Comunque, tra le varie munizioni dell’artiglieria ritroviamo i proiettili a carcassa e le granate a calce viva, usate come proiettili durante gli assedi della Grande </a:t>
            </a:r>
            <a:r>
              <a:rPr lang="it-IT" sz="1400" dirty="0" err="1"/>
              <a:t>Armèe</a:t>
            </a:r>
            <a:r>
              <a:rPr lang="it-IT" sz="1400" dirty="0"/>
              <a:t>. </a:t>
            </a:r>
          </a:p>
          <a:p>
            <a:pPr marL="0" indent="0">
              <a:buNone/>
            </a:pPr>
            <a:r>
              <a:rPr lang="it-IT" sz="1400" dirty="0"/>
              <a:t>Partiamo dalla «carcassa», una bomba incendiaria rivestita da un involucro di ghisa riempito di un liquido infiammabile con tre, massimo cinque, attraverso i quali il liquido fuoriusciva.</a:t>
            </a:r>
          </a:p>
          <a:p>
            <a:pPr marL="0" indent="0">
              <a:buNone/>
            </a:pPr>
            <a:r>
              <a:rPr lang="it-IT" sz="1400" dirty="0"/>
              <a:t>La progettazione di questo tipo di arma risale al 1700, quando il filosofo austriaco di Slesia, Christian Wolff, ne scrisse la «ricetta».</a:t>
            </a:r>
          </a:p>
          <a:p>
            <a:pPr marL="0" indent="0">
              <a:buNone/>
            </a:pPr>
            <a:r>
              <a:rPr lang="it-IT" sz="1400" dirty="0"/>
              <a:t>Le carcasse usate dalle Royal Navy erano progettate in maniera differente: erano riempite di una miscela di nitrato di potassio, zolfo </a:t>
            </a:r>
            <a:r>
              <a:rPr lang="it-IT" sz="1400" dirty="0" err="1"/>
              <a:t>ecc</a:t>
            </a:r>
            <a:r>
              <a:rPr lang="it-IT" sz="1400" dirty="0"/>
              <a:t>…</a:t>
            </a:r>
          </a:p>
          <a:p>
            <a:pPr marL="0" indent="0">
              <a:buNone/>
            </a:pPr>
            <a:r>
              <a:rPr lang="it-IT" sz="1400" dirty="0"/>
              <a:t>Riguardo la calce viva, possiamo dire che ebbe un utilizzo e una composizione simile, se non uguale, a quella del fuoco greco usato dall’Impero Romano d’Oriente dal 600, ideato da San </a:t>
            </a:r>
            <a:r>
              <a:rPr lang="it-IT" sz="1400" dirty="0" err="1"/>
              <a:t>Teofane</a:t>
            </a:r>
            <a:r>
              <a:rPr lang="it-IT" sz="1400" dirty="0"/>
              <a:t> il Cronografo, in seguito ripreso sottoforma, appunto, della calce viva.</a:t>
            </a:r>
          </a:p>
          <a:p>
            <a:pPr marL="0" indent="0">
              <a:buNone/>
            </a:pPr>
            <a:endParaRPr lang="it-IT" sz="1400" dirty="0"/>
          </a:p>
        </p:txBody>
      </p:sp>
      <p:pic>
        <p:nvPicPr>
          <p:cNvPr id="4" name="Immagine 3">
            <a:extLst>
              <a:ext uri="{FF2B5EF4-FFF2-40B4-BE49-F238E27FC236}">
                <a16:creationId xmlns:a16="http://schemas.microsoft.com/office/drawing/2014/main" id="{94B891E8-1DDF-496D-AB2D-C0C9255C2147}"/>
              </a:ext>
            </a:extLst>
          </p:cNvPr>
          <p:cNvPicPr>
            <a:picLocks noChangeAspect="1"/>
          </p:cNvPicPr>
          <p:nvPr/>
        </p:nvPicPr>
        <p:blipFill>
          <a:blip r:embed="rId2"/>
          <a:stretch>
            <a:fillRect/>
          </a:stretch>
        </p:blipFill>
        <p:spPr>
          <a:xfrm>
            <a:off x="10603684" y="0"/>
            <a:ext cx="1528471" cy="1947889"/>
          </a:xfrm>
          <a:prstGeom prst="rect">
            <a:avLst/>
          </a:prstGeom>
        </p:spPr>
      </p:pic>
      <p:pic>
        <p:nvPicPr>
          <p:cNvPr id="5" name="Immagine 4">
            <a:extLst>
              <a:ext uri="{FF2B5EF4-FFF2-40B4-BE49-F238E27FC236}">
                <a16:creationId xmlns:a16="http://schemas.microsoft.com/office/drawing/2014/main" id="{2F441FD8-CCE0-4509-B834-C99CFAD5947A}"/>
              </a:ext>
            </a:extLst>
          </p:cNvPr>
          <p:cNvPicPr>
            <a:picLocks noChangeAspect="1"/>
          </p:cNvPicPr>
          <p:nvPr/>
        </p:nvPicPr>
        <p:blipFill>
          <a:blip r:embed="rId3"/>
          <a:stretch>
            <a:fillRect/>
          </a:stretch>
        </p:blipFill>
        <p:spPr>
          <a:xfrm>
            <a:off x="9127268" y="125259"/>
            <a:ext cx="1397990" cy="1697369"/>
          </a:xfrm>
          <a:prstGeom prst="rect">
            <a:avLst/>
          </a:prstGeom>
        </p:spPr>
      </p:pic>
      <p:pic>
        <p:nvPicPr>
          <p:cNvPr id="6" name="Immagine 5">
            <a:extLst>
              <a:ext uri="{FF2B5EF4-FFF2-40B4-BE49-F238E27FC236}">
                <a16:creationId xmlns:a16="http://schemas.microsoft.com/office/drawing/2014/main" id="{EB92F7D5-C215-4893-B7FC-FAA6519DA812}"/>
              </a:ext>
            </a:extLst>
          </p:cNvPr>
          <p:cNvPicPr>
            <a:picLocks noChangeAspect="1"/>
          </p:cNvPicPr>
          <p:nvPr/>
        </p:nvPicPr>
        <p:blipFill>
          <a:blip r:embed="rId4"/>
          <a:stretch>
            <a:fillRect/>
          </a:stretch>
        </p:blipFill>
        <p:spPr>
          <a:xfrm>
            <a:off x="7474590" y="85558"/>
            <a:ext cx="1574252" cy="1776769"/>
          </a:xfrm>
          <a:prstGeom prst="rect">
            <a:avLst/>
          </a:prstGeom>
        </p:spPr>
      </p:pic>
      <p:pic>
        <p:nvPicPr>
          <p:cNvPr id="7" name="Immagine 6">
            <a:extLst>
              <a:ext uri="{FF2B5EF4-FFF2-40B4-BE49-F238E27FC236}">
                <a16:creationId xmlns:a16="http://schemas.microsoft.com/office/drawing/2014/main" id="{76447922-43CC-42D8-BB6B-A9FE0CE1B243}"/>
              </a:ext>
            </a:extLst>
          </p:cNvPr>
          <p:cNvPicPr>
            <a:picLocks noChangeAspect="1"/>
          </p:cNvPicPr>
          <p:nvPr/>
        </p:nvPicPr>
        <p:blipFill>
          <a:blip r:embed="rId5"/>
          <a:stretch>
            <a:fillRect/>
          </a:stretch>
        </p:blipFill>
        <p:spPr>
          <a:xfrm>
            <a:off x="11076975" y="3760029"/>
            <a:ext cx="858450" cy="893185"/>
          </a:xfrm>
          <a:prstGeom prst="rect">
            <a:avLst/>
          </a:prstGeom>
        </p:spPr>
      </p:pic>
    </p:spTree>
    <p:extLst>
      <p:ext uri="{BB962C8B-B14F-4D97-AF65-F5344CB8AC3E}">
        <p14:creationId xmlns:p14="http://schemas.microsoft.com/office/powerpoint/2010/main" val="3961221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D5DF6B-7F61-4CFF-A173-E90E10310978}"/>
              </a:ext>
            </a:extLst>
          </p:cNvPr>
          <p:cNvSpPr>
            <a:spLocks noGrp="1"/>
          </p:cNvSpPr>
          <p:nvPr>
            <p:ph type="title"/>
          </p:nvPr>
        </p:nvSpPr>
        <p:spPr>
          <a:xfrm>
            <a:off x="5335398" y="264352"/>
            <a:ext cx="6170802" cy="1293028"/>
          </a:xfrm>
        </p:spPr>
        <p:txBody>
          <a:bodyPr/>
          <a:lstStyle/>
          <a:p>
            <a:r>
              <a:rPr lang="it-IT" dirty="0"/>
              <a:t>Guerra di secessione americana</a:t>
            </a:r>
          </a:p>
        </p:txBody>
      </p:sp>
      <p:sp>
        <p:nvSpPr>
          <p:cNvPr id="3" name="Segnaposto contenuto 2">
            <a:extLst>
              <a:ext uri="{FF2B5EF4-FFF2-40B4-BE49-F238E27FC236}">
                <a16:creationId xmlns:a16="http://schemas.microsoft.com/office/drawing/2014/main" id="{1E3AAF1F-4E5B-40CA-9D2E-B601F311A3C5}"/>
              </a:ext>
            </a:extLst>
          </p:cNvPr>
          <p:cNvSpPr>
            <a:spLocks noGrp="1"/>
          </p:cNvSpPr>
          <p:nvPr>
            <p:ph idx="1"/>
          </p:nvPr>
        </p:nvSpPr>
        <p:spPr>
          <a:xfrm>
            <a:off x="685800" y="1879685"/>
            <a:ext cx="10820400" cy="4024125"/>
          </a:xfrm>
        </p:spPr>
        <p:txBody>
          <a:bodyPr>
            <a:normAutofit/>
          </a:bodyPr>
          <a:lstStyle/>
          <a:p>
            <a:pPr marL="0" indent="0">
              <a:buNone/>
            </a:pPr>
            <a:r>
              <a:rPr lang="it-IT" sz="1400" dirty="0"/>
              <a:t>Durante la Guerra di Secessione, o Guerra Civile Americana, (1861-1865), un insegnante di New York City di nome John Doughty, propose l’uso di armi chimiche contro i sudisti/confederati, e progettò un proiettile di 254mm che avrebbe dovuto contenere dai due ai tre litri di cloro, una quantità sufficiente a generare qualche metro cubo di gas.</a:t>
            </a:r>
          </a:p>
          <a:p>
            <a:pPr marL="0" indent="0">
              <a:buNone/>
            </a:pPr>
            <a:r>
              <a:rPr lang="it-IT" sz="1400" dirty="0"/>
              <a:t>Ma soffermiamoci un attimo sul cloro, dato che «in futuro» ne parleremo abbondantemente.</a:t>
            </a:r>
          </a:p>
          <a:p>
            <a:pPr marL="0" indent="0">
              <a:buNone/>
            </a:pPr>
            <a:r>
              <a:rPr lang="it-IT" sz="1400" dirty="0"/>
              <a:t>Il cloro (dal greco </a:t>
            </a:r>
            <a:r>
              <a:rPr lang="it-IT" sz="1400" dirty="0" err="1"/>
              <a:t>chloròs</a:t>
            </a:r>
            <a:r>
              <a:rPr lang="it-IT" sz="1400" dirty="0"/>
              <a:t>, letteralmente «verde pallido», a causa del suo colore), fa parte del gruppo degli alogeni, ovvero un gruppo di quattro elementi che formano composti chiamati Sali.</a:t>
            </a:r>
          </a:p>
          <a:p>
            <a:pPr marL="0" indent="0">
              <a:buNone/>
            </a:pPr>
            <a:r>
              <a:rPr lang="it-IT" sz="1400" dirty="0"/>
              <a:t>Il cloro sottoforma di gas è altamente velenoso, più denso dell’aria e puzzolente, ma liquido viene usato come potente disinfettante, ossidante e sbiancante, è inoltre largamente utilizzato per la depurazione dell’acqua e come sostituto alle molecole di idrogeno nella chimica organica.</a:t>
            </a:r>
          </a:p>
          <a:p>
            <a:pPr marL="0" indent="0">
              <a:buNone/>
            </a:pPr>
            <a:r>
              <a:rPr lang="it-IT" sz="1400" dirty="0"/>
              <a:t>Tornando a parlare del 1800, vediamo un altro paio di episodi e passiamo al XX secolo.</a:t>
            </a:r>
          </a:p>
          <a:p>
            <a:pPr marL="0" indent="0">
              <a:buNone/>
            </a:pPr>
            <a:r>
              <a:rPr lang="it-IT" sz="1400" dirty="0"/>
              <a:t>Nell’Assedio di Sebastopoli, durante la Guerra di Crimea (1853-1856), il chimico britannico Lyon </a:t>
            </a:r>
            <a:r>
              <a:rPr lang="it-IT" sz="1400" dirty="0" err="1"/>
              <a:t>Playfair</a:t>
            </a:r>
            <a:r>
              <a:rPr lang="it-IT" sz="1400" dirty="0"/>
              <a:t>, propose l’utilizzo di un proiettile di artiglieria al cianuro, idea però respinta dal British </a:t>
            </a:r>
            <a:r>
              <a:rPr lang="it-IT" sz="1400" dirty="0" err="1"/>
              <a:t>Ordnance</a:t>
            </a:r>
            <a:r>
              <a:rPr lang="it-IT" sz="1400" dirty="0"/>
              <a:t> Department.</a:t>
            </a:r>
          </a:p>
          <a:p>
            <a:pPr marL="0" indent="0">
              <a:buNone/>
            </a:pPr>
            <a:r>
              <a:rPr lang="it-IT" sz="1400" dirty="0"/>
              <a:t>Nel 1899 venne convocata la Conferenza dell’Aia da parte dello Czar si Tutte le Russie </a:t>
            </a:r>
            <a:r>
              <a:rPr lang="it-IT" sz="1400" dirty="0" err="1"/>
              <a:t>Nikolaij</a:t>
            </a:r>
            <a:r>
              <a:rPr lang="it-IT" sz="1400" dirty="0"/>
              <a:t> II per </a:t>
            </a:r>
            <a:r>
              <a:rPr lang="it-IT" sz="1400" dirty="0" err="1"/>
              <a:t>disutere</a:t>
            </a:r>
            <a:r>
              <a:rPr lang="it-IT" sz="1400" dirty="0"/>
              <a:t> il Diritto Bellico.</a:t>
            </a:r>
          </a:p>
          <a:p>
            <a:pPr marL="0" indent="0">
              <a:buNone/>
            </a:pPr>
            <a:r>
              <a:rPr lang="it-IT" sz="1400" dirty="0"/>
              <a:t>Durante la Convenzione, fu accettata la proposta di proibire i proiettili riempiti di gas asfissianti, con solo l’opposizione degli Stati Uniti d’America, rappresentati dal capitano Alfred </a:t>
            </a:r>
            <a:r>
              <a:rPr lang="it-IT" sz="1400" dirty="0" err="1"/>
              <a:t>Mahan</a:t>
            </a:r>
            <a:r>
              <a:rPr lang="it-IT" sz="1400" dirty="0"/>
              <a:t>.</a:t>
            </a:r>
          </a:p>
        </p:txBody>
      </p:sp>
      <p:pic>
        <p:nvPicPr>
          <p:cNvPr id="4" name="Immagine 3">
            <a:extLst>
              <a:ext uri="{FF2B5EF4-FFF2-40B4-BE49-F238E27FC236}">
                <a16:creationId xmlns:a16="http://schemas.microsoft.com/office/drawing/2014/main" id="{D454D401-B4E5-483F-B041-D9D0DF4ED21A}"/>
              </a:ext>
            </a:extLst>
          </p:cNvPr>
          <p:cNvPicPr>
            <a:picLocks noChangeAspect="1"/>
          </p:cNvPicPr>
          <p:nvPr/>
        </p:nvPicPr>
        <p:blipFill>
          <a:blip r:embed="rId2"/>
          <a:stretch>
            <a:fillRect/>
          </a:stretch>
        </p:blipFill>
        <p:spPr>
          <a:xfrm>
            <a:off x="0" y="0"/>
            <a:ext cx="2819400" cy="1619250"/>
          </a:xfrm>
          <a:prstGeom prst="rect">
            <a:avLst/>
          </a:prstGeom>
        </p:spPr>
      </p:pic>
      <p:pic>
        <p:nvPicPr>
          <p:cNvPr id="5" name="Immagine 4">
            <a:extLst>
              <a:ext uri="{FF2B5EF4-FFF2-40B4-BE49-F238E27FC236}">
                <a16:creationId xmlns:a16="http://schemas.microsoft.com/office/drawing/2014/main" id="{CD1FDC5F-2814-4E50-8F0C-3EAD0201FB5D}"/>
              </a:ext>
            </a:extLst>
          </p:cNvPr>
          <p:cNvPicPr>
            <a:picLocks noChangeAspect="1"/>
          </p:cNvPicPr>
          <p:nvPr/>
        </p:nvPicPr>
        <p:blipFill>
          <a:blip r:embed="rId3"/>
          <a:stretch>
            <a:fillRect/>
          </a:stretch>
        </p:blipFill>
        <p:spPr>
          <a:xfrm>
            <a:off x="2879375" y="-67906"/>
            <a:ext cx="1349725" cy="1687156"/>
          </a:xfrm>
          <a:prstGeom prst="rect">
            <a:avLst/>
          </a:prstGeom>
        </p:spPr>
      </p:pic>
      <p:pic>
        <p:nvPicPr>
          <p:cNvPr id="6" name="Immagine 5">
            <a:extLst>
              <a:ext uri="{FF2B5EF4-FFF2-40B4-BE49-F238E27FC236}">
                <a16:creationId xmlns:a16="http://schemas.microsoft.com/office/drawing/2014/main" id="{487EF72C-98F5-4EAE-B54E-6A559F318D55}"/>
              </a:ext>
            </a:extLst>
          </p:cNvPr>
          <p:cNvPicPr>
            <a:picLocks noChangeAspect="1"/>
          </p:cNvPicPr>
          <p:nvPr/>
        </p:nvPicPr>
        <p:blipFill>
          <a:blip r:embed="rId4"/>
          <a:stretch>
            <a:fillRect/>
          </a:stretch>
        </p:blipFill>
        <p:spPr>
          <a:xfrm>
            <a:off x="4289075" y="3917"/>
            <a:ext cx="1349725" cy="1619670"/>
          </a:xfrm>
          <a:prstGeom prst="rect">
            <a:avLst/>
          </a:prstGeom>
        </p:spPr>
      </p:pic>
    </p:spTree>
    <p:extLst>
      <p:ext uri="{BB962C8B-B14F-4D97-AF65-F5344CB8AC3E}">
        <p14:creationId xmlns:p14="http://schemas.microsoft.com/office/powerpoint/2010/main" val="3551563550"/>
      </p:ext>
    </p:extLst>
  </p:cSld>
  <p:clrMapOvr>
    <a:masterClrMapping/>
  </p:clrMapOvr>
</p:sld>
</file>

<file path=ppt/theme/theme1.xml><?xml version="1.0" encoding="utf-8"?>
<a:theme xmlns:a="http://schemas.openxmlformats.org/drawingml/2006/main" name="Scia di vapore">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TM04033937[[fn=Scia di vapore]]</Template>
  <TotalTime>14137</TotalTime>
  <Words>3230</Words>
  <Application>Microsoft Office PowerPoint</Application>
  <PresentationFormat>Widescreen</PresentationFormat>
  <Paragraphs>123</Paragraphs>
  <Slides>20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20</vt:i4>
      </vt:variant>
    </vt:vector>
  </HeadingPairs>
  <TitlesOfParts>
    <vt:vector size="24" baseType="lpstr">
      <vt:lpstr>Arial</vt:lpstr>
      <vt:lpstr>Century Gothic</vt:lpstr>
      <vt:lpstr>Times New Roman</vt:lpstr>
      <vt:lpstr>Scia di vapore</vt:lpstr>
      <vt:lpstr>La storia della chimica nella guerra</vt:lpstr>
      <vt:lpstr>introduzione</vt:lpstr>
      <vt:lpstr>avviso</vt:lpstr>
      <vt:lpstr>Epoca antica</vt:lpstr>
      <vt:lpstr>Epoca medioevale</vt:lpstr>
      <vt:lpstr>Riepilogo dell’introduzione</vt:lpstr>
      <vt:lpstr>rinascimento</vt:lpstr>
      <vt:lpstr>Guerre napoleoniche</vt:lpstr>
      <vt:lpstr>Guerra di secessione americana</vt:lpstr>
      <vt:lpstr>Premessa alle guerre mondiali</vt:lpstr>
      <vt:lpstr>Prima guerra mondiale - Germania</vt:lpstr>
      <vt:lpstr>Prima guerra mondiale - intesa</vt:lpstr>
      <vt:lpstr>Periodo interbellico</vt:lpstr>
      <vt:lpstr>Seconda guerra mondiale</vt:lpstr>
      <vt:lpstr>Teatro pacifico</vt:lpstr>
      <vt:lpstr>Napalm</vt:lpstr>
      <vt:lpstr>Il nucleare</vt:lpstr>
      <vt:lpstr>Storia delle armi nucleari</vt:lpstr>
      <vt:lpstr>2021- futuro</vt:lpstr>
      <vt:lpstr>fine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storia della chimica nella guerra</dc:title>
  <dc:creator>Linda</dc:creator>
  <cp:lastModifiedBy>Di lorenzo Di Lorenzo</cp:lastModifiedBy>
  <cp:revision>6</cp:revision>
  <dcterms:created xsi:type="dcterms:W3CDTF">2021-10-15T15:30:42Z</dcterms:created>
  <dcterms:modified xsi:type="dcterms:W3CDTF">2021-11-02T19:27:27Z</dcterms:modified>
</cp:coreProperties>
</file>