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8" r:id="rId3"/>
    <p:sldId id="263" r:id="rId4"/>
    <p:sldId id="264" r:id="rId5"/>
    <p:sldId id="267" r:id="rId6"/>
    <p:sldId id="277" r:id="rId7"/>
    <p:sldId id="265" r:id="rId8"/>
    <p:sldId id="262" r:id="rId9"/>
    <p:sldId id="269" r:id="rId10"/>
    <p:sldId id="271" r:id="rId11"/>
    <p:sldId id="273" r:id="rId12"/>
    <p:sldId id="274" r:id="rId13"/>
    <p:sldId id="275" r:id="rId14"/>
    <p:sldId id="276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C00712-A0E3-7547-B002-F8DACC275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698DB08-A099-D94C-97D7-C4FD587D96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F4F28D-AEA1-6747-9505-6176D9D08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FA07-C965-5749-AD67-FC41E70734D2}" type="datetimeFigureOut">
              <a:rPr lang="it-IT" smtClean="0"/>
              <a:t>31/10/2021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13DBDF2-7D39-A143-A63D-E6A72CC2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B512CF-9A09-1B41-90B4-7B2FC4750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5351-E04A-8E4C-9BCC-48D52675CB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778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BE8E96-BADF-E745-99F2-BD6A87CAA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F41C025-31B7-0C4C-8120-026EACEA4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3EAF3C-F449-D846-99E4-0C9E7D407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FA07-C965-5749-AD67-FC41E70734D2}" type="datetimeFigureOut">
              <a:rPr lang="it-IT" smtClean="0"/>
              <a:t>31/10/2021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CA0498-DBB7-1641-B55D-3B48C979F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53E5BE-B39E-D740-8C8E-9350EED26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5351-E04A-8E4C-9BCC-48D52675CB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0366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B119967-F256-CB41-89D1-46383E1940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3117716-68EA-DA49-AF02-54E8C8937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E344EBF-C521-C744-A985-C55CD7E81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FA07-C965-5749-AD67-FC41E70734D2}" type="datetimeFigureOut">
              <a:rPr lang="it-IT" smtClean="0"/>
              <a:t>31/10/2021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2D72DB-A521-CB47-8A06-C3830D7A2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ED5089-57E6-E646-87BB-CA6BA5CB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5351-E04A-8E4C-9BCC-48D52675CB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789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39F7D3-F110-274F-A412-18FD06D72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BE0D07-6B69-0242-94A3-AF929B1A7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AD4C86-4BC6-5542-B404-5583F7BE8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FA07-C965-5749-AD67-FC41E70734D2}" type="datetimeFigureOut">
              <a:rPr lang="it-IT" smtClean="0"/>
              <a:t>31/10/2021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0F0EBD-647C-BA4A-B63A-2262D356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387057-DAD9-D343-B414-D1E22D2E3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5351-E04A-8E4C-9BCC-48D52675CB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0471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030892-9B50-EB45-87CA-3380E2EEC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843927-2D50-664E-BFB4-A09AFB894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A8989F-D9E4-8943-9F38-09E0D6C0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FA07-C965-5749-AD67-FC41E70734D2}" type="datetimeFigureOut">
              <a:rPr lang="it-IT" smtClean="0"/>
              <a:t>31/10/2021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AFE6FB-52A6-9047-8BEC-F343B6C70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0A5C8A-C75E-BB42-BDAA-CC7AFBF92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5351-E04A-8E4C-9BCC-48D52675CB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8562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3D0569-23B9-5641-BBE1-572ABD639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E703BD-63DB-0843-BE2B-1BBC1E844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0E2A4BF-85E9-1B43-B680-41F77892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09DC44-BEE4-F849-9049-FB2933E36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FA07-C965-5749-AD67-FC41E70734D2}" type="datetimeFigureOut">
              <a:rPr lang="it-IT" smtClean="0"/>
              <a:t>31/10/2021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67B6B2-79A8-4D41-8FB5-8809B1106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47EF9F-0E9F-8342-B592-614123A90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5351-E04A-8E4C-9BCC-48D52675CB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0684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7F6960-3D7C-B746-98B4-CACD3B38C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B4162E2-3809-6643-BAF9-50648259E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2A8F174-23A9-9B42-901A-669EBD848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C8D2AAE-FB70-844D-B507-F469DAC5A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1A3D7DE-5156-DB40-A8B0-38B3B84212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DBA5BC1-E938-A747-BC5D-A3512C4FE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FA07-C965-5749-AD67-FC41E70734D2}" type="datetimeFigureOut">
              <a:rPr lang="it-IT" smtClean="0"/>
              <a:t>31/10/2021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72E31B6-DEEF-6742-9C1B-0CB7D3DF2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09AC4B2-7950-4449-A979-46793F385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5351-E04A-8E4C-9BCC-48D52675CB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353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2AB1AB-4124-F743-9E59-06BE7679D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BCD82DC-40D2-734E-A491-4A27917EF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FA07-C965-5749-AD67-FC41E70734D2}" type="datetimeFigureOut">
              <a:rPr lang="it-IT" smtClean="0"/>
              <a:t>31/10/2021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E3CD141-F07E-9145-94A5-EA6956440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DBBDCA-4FC0-E847-BACD-994B2582E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5351-E04A-8E4C-9BCC-48D52675CB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835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DAC3AED-712C-3F44-9E70-16CF5A9DE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FA07-C965-5749-AD67-FC41E70734D2}" type="datetimeFigureOut">
              <a:rPr lang="it-IT" smtClean="0"/>
              <a:t>31/10/2021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6058D4C-4210-7D4E-A12D-17E399A95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A2D68F6-114B-1B44-8EF7-B47D64E35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5351-E04A-8E4C-9BCC-48D52675CB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3876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37BF0A-65EC-E146-9BF0-FD816428A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FA696F-6C18-0B47-B496-F0004EE2F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92A38A9-4432-A546-A9F0-97B04D368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AF64F62-A877-804E-81A5-D1F0E66C8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FA07-C965-5749-AD67-FC41E70734D2}" type="datetimeFigureOut">
              <a:rPr lang="it-IT" smtClean="0"/>
              <a:t>31/10/2021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1C86DE2-CE29-264F-B0D4-57206E98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58AAEC0-720B-E348-8D4E-60BB4F9C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5351-E04A-8E4C-9BCC-48D52675CB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76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B66582-9D1C-DB40-8456-ABB38E197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AB6ECD7-E5B7-3D46-A121-3BC091D21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9F99BCF-63EE-7C47-8495-B470C0C6F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3384DFC-A62F-6349-87F5-761D54820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FA07-C965-5749-AD67-FC41E70734D2}" type="datetimeFigureOut">
              <a:rPr lang="it-IT" smtClean="0"/>
              <a:t>31/10/2021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C3E6698-5733-A74C-9EF0-DD068C677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83E798-CF24-AE4B-8F6D-E7E53AAEA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E5351-E04A-8E4C-9BCC-48D52675CB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824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B0FBE01-4A8B-8843-BD12-5F45E33EC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233B090-3303-7B44-9A40-DF1CD472D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CD374C5-6C29-A848-B856-7BE84FC810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DFA07-C965-5749-AD67-FC41E70734D2}" type="datetimeFigureOut">
              <a:rPr lang="it-IT" smtClean="0"/>
              <a:t>31/10/2021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FEBAD9-FF45-C14D-B903-2B38B86D5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97F3EF-4746-9A40-8A69-DE354ACAA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E5351-E04A-8E4C-9BCC-48D52675CB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487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B1325FE7-09F4-1344-A29A-93DC3119B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708" y="-2672293"/>
            <a:ext cx="6868585" cy="12192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DEBE4AD-CEA6-C24D-85F7-7A27258867B3}"/>
              </a:ext>
            </a:extLst>
          </p:cNvPr>
          <p:cNvSpPr txBox="1"/>
          <p:nvPr/>
        </p:nvSpPr>
        <p:spPr>
          <a:xfrm>
            <a:off x="1657350" y="3788730"/>
            <a:ext cx="44386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b="1" dirty="0">
                <a:latin typeface="Baskerville Old Face" panose="02020602080505020303" pitchFamily="18" charset="77"/>
              </a:rPr>
              <a:t>Federica Ferrigno-Serena Zanga 4F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A7C9F48-0D83-8A49-B1D6-DBBBD1A3A594}"/>
              </a:ext>
            </a:extLst>
          </p:cNvPr>
          <p:cNvSpPr txBox="1"/>
          <p:nvPr/>
        </p:nvSpPr>
        <p:spPr>
          <a:xfrm>
            <a:off x="1657350" y="2038712"/>
            <a:ext cx="5295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800" b="1" dirty="0">
                <a:latin typeface="Baskerville Old Face" panose="02020602080505020303" pitchFamily="18" charset="77"/>
              </a:rPr>
              <a:t>Tre leggi ponderali</a:t>
            </a:r>
          </a:p>
          <a:p>
            <a:pPr algn="l"/>
            <a:r>
              <a:rPr lang="it-IT" sz="2800" b="1" dirty="0">
                <a:latin typeface="Baskerville Old Face" panose="02020602080505020303" pitchFamily="18" charset="77"/>
              </a:rPr>
              <a:t>Lavoisier,</a:t>
            </a:r>
            <a:r>
              <a:rPr lang="it-IT" sz="2800" b="1" i="0" dirty="0">
                <a:effectLst/>
                <a:latin typeface="Baskerville Old Face" panose="02020602080505020303" pitchFamily="18" charset="77"/>
              </a:rPr>
              <a:t> </a:t>
            </a:r>
            <a:r>
              <a:rPr lang="it-IT" sz="2800" b="1" dirty="0">
                <a:latin typeface="Baskerville Old Face" panose="02020602080505020303" pitchFamily="18" charset="77"/>
              </a:rPr>
              <a:t>P</a:t>
            </a:r>
            <a:r>
              <a:rPr lang="it-IT" sz="2800" b="1" i="0" dirty="0">
                <a:effectLst/>
                <a:latin typeface="Baskerville Old Face" panose="02020602080505020303" pitchFamily="18" charset="77"/>
              </a:rPr>
              <a:t>rou</a:t>
            </a:r>
            <a:r>
              <a:rPr lang="it-IT" sz="2800" b="1" dirty="0">
                <a:latin typeface="Baskerville Old Face" panose="02020602080505020303" pitchFamily="18" charset="77"/>
              </a:rPr>
              <a:t>st, Dalton</a:t>
            </a:r>
          </a:p>
          <a:p>
            <a:pPr algn="l"/>
            <a:r>
              <a:rPr lang="it-IT" sz="2800" b="1" dirty="0">
                <a:latin typeface="Baskerville Old Face" panose="02020602080505020303" pitchFamily="18" charset="77"/>
              </a:rPr>
              <a:t>Collegamento francobolli</a:t>
            </a:r>
          </a:p>
        </p:txBody>
      </p:sp>
    </p:spTree>
    <p:extLst>
      <p:ext uri="{BB962C8B-B14F-4D97-AF65-F5344CB8AC3E}">
        <p14:creationId xmlns:p14="http://schemas.microsoft.com/office/powerpoint/2010/main" val="4279191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1E2F3FE0-09EE-6245-BC6D-9AC73B677C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2" y="0"/>
            <a:ext cx="12144376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FABB44E-C4B1-724C-8507-55DD93AAB64C}"/>
              </a:ext>
            </a:extLst>
          </p:cNvPr>
          <p:cNvSpPr txBox="1"/>
          <p:nvPr/>
        </p:nvSpPr>
        <p:spPr>
          <a:xfrm>
            <a:off x="260350" y="228600"/>
            <a:ext cx="1828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500" b="1" dirty="0">
                <a:latin typeface="Baskerville Old Face" panose="02020602080505020303" pitchFamily="18" charset="77"/>
              </a:rPr>
              <a:t>Jhon Dalton</a:t>
            </a:r>
          </a:p>
          <a:p>
            <a:pPr algn="l"/>
            <a:r>
              <a:rPr lang="it-IT" sz="2500" b="1" dirty="0">
                <a:latin typeface="Baskerville Old Face" panose="02020602080505020303" pitchFamily="18" charset="77"/>
              </a:rPr>
              <a:t>(1766/1844)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0D03D58-E9F9-C94E-82E7-2E1D9F59DE55}"/>
              </a:ext>
            </a:extLst>
          </p:cNvPr>
          <p:cNvSpPr txBox="1"/>
          <p:nvPr/>
        </p:nvSpPr>
        <p:spPr>
          <a:xfrm>
            <a:off x="2444750" y="2690336"/>
            <a:ext cx="28098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Baskerville Old Face" panose="02020602080505020303" pitchFamily="18" charset="77"/>
              </a:rPr>
              <a:t>-P</a:t>
            </a:r>
            <a:r>
              <a:rPr lang="it-IT" b="1" i="0" dirty="0">
                <a:effectLst/>
                <a:latin typeface="Baskerville Old Face" panose="02020602080505020303" pitchFamily="18" charset="77"/>
              </a:rPr>
              <a:t>er primo cercò di descrivere l'atomo e lo fece basandosi su due delle tre leggi fondamentali della chimica.</a:t>
            </a:r>
            <a:endParaRPr lang="it-IT" b="1" dirty="0">
              <a:effectLst/>
              <a:latin typeface="Baskerville Old Face" panose="02020602080505020303" pitchFamily="18" charset="77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8352345-3BC6-954C-AB4E-A6ECA90308BD}"/>
              </a:ext>
            </a:extLst>
          </p:cNvPr>
          <p:cNvSpPr txBox="1"/>
          <p:nvPr/>
        </p:nvSpPr>
        <p:spPr>
          <a:xfrm>
            <a:off x="6096000" y="2136337"/>
            <a:ext cx="41275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b="1" dirty="0">
                <a:latin typeface="Baskerville Old Face" panose="02020602080505020303" pitchFamily="18" charset="77"/>
              </a:rPr>
              <a:t>-Creerà il suo modello atomico basandosi su dei punti fissi, in accordo con le due leggi fondamentali:I primi tre punti implicano che in una reazione chimica gli atomi rimangono invariati in numero e in massa e ciò è in accordo con la legge di conservazione della massa di Lavoisier mentre il punto quattro è in accordo con la legge delle proporzioni definite di Proust.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2A03B8E-C95F-2D42-ACFD-9D89FA82B307}"/>
              </a:ext>
            </a:extLst>
          </p:cNvPr>
          <p:cNvSpPr txBox="1"/>
          <p:nvPr/>
        </p:nvSpPr>
        <p:spPr>
          <a:xfrm>
            <a:off x="4908551" y="59322"/>
            <a:ext cx="5314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0" dirty="0">
                <a:solidFill>
                  <a:srgbClr val="C00000"/>
                </a:solidFill>
                <a:effectLst/>
                <a:latin typeface="Baskerville Old Face" panose="02020602080505020303" pitchFamily="18" charset="77"/>
              </a:rPr>
              <a:t>-Tutta la materia è fatta da particelle microscopiche indistruttibili e indivisibili chiamate atomi.</a:t>
            </a:r>
            <a:endParaRPr lang="it-IT" b="1" dirty="0">
              <a:solidFill>
                <a:srgbClr val="C00000"/>
              </a:solidFill>
              <a:effectLst/>
              <a:latin typeface="Baskerville Old Face" panose="02020602080505020303" pitchFamily="18" charset="77"/>
            </a:endParaRPr>
          </a:p>
          <a:p>
            <a:r>
              <a:rPr lang="it-IT" b="1" i="0" dirty="0">
                <a:solidFill>
                  <a:srgbClr val="C00000"/>
                </a:solidFill>
                <a:effectLst/>
                <a:latin typeface="Baskerville Old Face" panose="02020602080505020303" pitchFamily="18" charset="77"/>
              </a:rPr>
              <a:t>-Tutti gli atomi di uno stesso elemento sono identici e hanno uguale massa.</a:t>
            </a:r>
            <a:endParaRPr lang="it-IT" b="1" dirty="0">
              <a:solidFill>
                <a:srgbClr val="C00000"/>
              </a:solidFill>
              <a:effectLst/>
              <a:latin typeface="Baskerville Old Face" panose="02020602080505020303" pitchFamily="18" charset="77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1C9B63F-2EFE-A44E-85B4-A4C9715533BC}"/>
              </a:ext>
            </a:extLst>
          </p:cNvPr>
          <p:cNvSpPr txBox="1"/>
          <p:nvPr/>
        </p:nvSpPr>
        <p:spPr>
          <a:xfrm>
            <a:off x="10779126" y="2136339"/>
            <a:ext cx="14128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0" dirty="0">
                <a:solidFill>
                  <a:srgbClr val="C00000"/>
                </a:solidFill>
                <a:effectLst/>
                <a:latin typeface="Baskerville Old Face" panose="02020602080505020303" pitchFamily="18" charset="77"/>
              </a:rPr>
              <a:t>-Gli atomi di un elemento non possono essere convertiti in </a:t>
            </a:r>
          </a:p>
          <a:p>
            <a:r>
              <a:rPr lang="it-IT" b="1" i="0" dirty="0">
                <a:solidFill>
                  <a:srgbClr val="C00000"/>
                </a:solidFill>
                <a:effectLst/>
                <a:latin typeface="Baskerville Old Face" panose="02020602080505020303" pitchFamily="18" charset="77"/>
              </a:rPr>
              <a:t>atomi di altri elementi.</a:t>
            </a:r>
            <a:endParaRPr lang="it-IT" b="1" dirty="0">
              <a:solidFill>
                <a:srgbClr val="C00000"/>
              </a:solidFill>
              <a:latin typeface="Baskerville Old Face" panose="02020602080505020303" pitchFamily="18" charset="77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468E7CC-E5A0-BB4C-ADF0-A2B15010B79E}"/>
              </a:ext>
            </a:extLst>
          </p:cNvPr>
          <p:cNvSpPr txBox="1"/>
          <p:nvPr/>
        </p:nvSpPr>
        <p:spPr>
          <a:xfrm>
            <a:off x="260350" y="5598346"/>
            <a:ext cx="67563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0" dirty="0">
                <a:solidFill>
                  <a:srgbClr val="C00000"/>
                </a:solidFill>
                <a:effectLst/>
                <a:latin typeface="Baskerville Old Face" panose="02020602080505020303" pitchFamily="18" charset="77"/>
              </a:rPr>
              <a:t>-Gli atomi di un elemento si combinano, per formare un composto, solamente con numeri interi di atomi di altri elementi.</a:t>
            </a:r>
            <a:endParaRPr lang="it-IT" b="1" dirty="0">
              <a:solidFill>
                <a:srgbClr val="C00000"/>
              </a:solidFill>
              <a:effectLst/>
              <a:latin typeface="Baskerville Old Face" panose="02020602080505020303" pitchFamily="18" charset="77"/>
            </a:endParaRPr>
          </a:p>
          <a:p>
            <a:r>
              <a:rPr lang="it-IT" b="1" i="0" dirty="0">
                <a:solidFill>
                  <a:srgbClr val="C00000"/>
                </a:solidFill>
                <a:effectLst/>
                <a:latin typeface="Baskerville Old Face" panose="02020602080505020303" pitchFamily="18" charset="77"/>
              </a:rPr>
              <a:t>-Gli atomi non possono essere né creati né distrutti, ma si trasferiscono interi da un composto ad un altro.</a:t>
            </a:r>
            <a:endParaRPr lang="it-IT" b="1" dirty="0">
              <a:solidFill>
                <a:srgbClr val="C00000"/>
              </a:solidFill>
              <a:effectLst/>
              <a:latin typeface="Baskerville Old Face" panose="02020602080505020303" pitchFamily="18" charset="77"/>
            </a:endParaRPr>
          </a:p>
          <a:p>
            <a:pPr algn="l"/>
            <a:endParaRPr lang="it-IT" b="1" dirty="0">
              <a:solidFill>
                <a:srgbClr val="C00000"/>
              </a:solidFill>
              <a:latin typeface="Baskerville Old Face" panose="02020602080505020303" pitchFamily="18" charset="77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7E33926-5CB7-F645-ABED-0DBEC4B41052}"/>
              </a:ext>
            </a:extLst>
          </p:cNvPr>
          <p:cNvSpPr txBox="1"/>
          <p:nvPr/>
        </p:nvSpPr>
        <p:spPr>
          <a:xfrm>
            <a:off x="5205412" y="2625725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14AAEEA-1C25-2C4C-B13C-D7B60B3DDC36}"/>
              </a:ext>
            </a:extLst>
          </p:cNvPr>
          <p:cNvSpPr txBox="1"/>
          <p:nvPr/>
        </p:nvSpPr>
        <p:spPr>
          <a:xfrm>
            <a:off x="8040686" y="5382903"/>
            <a:ext cx="412750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i="0" dirty="0">
                <a:solidFill>
                  <a:schemeClr val="accent5">
                    <a:lumMod val="50000"/>
                  </a:schemeClr>
                </a:solidFill>
                <a:effectLst/>
                <a:latin typeface="Baskerville Old Face" panose="02020602080505020303" pitchFamily="18" charset="77"/>
              </a:rPr>
              <a:t>Probabilmente Dalton immaginò l'atomo come una microscopica sfera completamente piena e indivisibile ma, come in seguito dimostrarono le esperienze di Thomson e Rutherford, si scoprì che esso poteva essere scomposto (dividendo così il nucleo dagli elettroni) e che era quasi interamente vuoto (essendo la massa concentrata quasi del tutto nel nucleo).</a:t>
            </a:r>
            <a:endParaRPr lang="it-IT" sz="1300" b="1" dirty="0">
              <a:solidFill>
                <a:schemeClr val="accent5">
                  <a:lumMod val="50000"/>
                </a:schemeClr>
              </a:solidFill>
              <a:effectLst/>
              <a:latin typeface="Baskerville Old Face" panose="02020602080505020303" pitchFamily="18" charset="77"/>
            </a:endParaRPr>
          </a:p>
          <a:p>
            <a:pPr algn="l"/>
            <a:endParaRPr lang="it-IT" sz="1300" b="1" dirty="0">
              <a:solidFill>
                <a:schemeClr val="accent5">
                  <a:lumMod val="50000"/>
                </a:schemeClr>
              </a:solidFill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5719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4BFD5F66-C4B6-9342-A164-9A9F167E4C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FF7AA73-37C1-5B4A-BE33-1E177CFA0301}"/>
              </a:ext>
            </a:extLst>
          </p:cNvPr>
          <p:cNvSpPr txBox="1"/>
          <p:nvPr/>
        </p:nvSpPr>
        <p:spPr>
          <a:xfrm>
            <a:off x="539635" y="1345196"/>
            <a:ext cx="840740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300" b="1" i="0" dirty="0">
                <a:effectLst/>
                <a:latin typeface="Baskerville Old Face" panose="02020602080505020303" pitchFamily="18" charset="77"/>
              </a:rPr>
              <a:t>La legge delle proporzioni multiple afferma che quando</a:t>
            </a:r>
            <a:endParaRPr lang="it-IT" sz="23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2300" b="1" i="0" dirty="0">
                <a:effectLst/>
                <a:latin typeface="Baskerville Old Face" panose="02020602080505020303" pitchFamily="18" charset="77"/>
              </a:rPr>
              <a:t>due elementi formano più composti, le diverse masse di uno</a:t>
            </a:r>
            <a:endParaRPr lang="it-IT" sz="23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2300" b="1" i="0" dirty="0">
                <a:effectLst/>
                <a:latin typeface="Baskerville Old Face" panose="02020602080505020303" pitchFamily="18" charset="77"/>
              </a:rPr>
              <a:t>di essi che si combinano con la stessa massa dell'altro</a:t>
            </a:r>
            <a:endParaRPr lang="it-IT" sz="23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2300" b="1" i="0" dirty="0">
                <a:effectLst/>
                <a:latin typeface="Baskerville Old Face" panose="02020602080505020303" pitchFamily="18" charset="77"/>
              </a:rPr>
              <a:t>stanno tra loro in un rapporto espresso da numeri interi e</a:t>
            </a:r>
            <a:endParaRPr lang="it-IT" sz="23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2300" b="1" i="0" dirty="0">
                <a:effectLst/>
                <a:latin typeface="Baskerville Old Face" panose="02020602080505020303" pitchFamily="18" charset="77"/>
              </a:rPr>
              <a:t>generalmente piccoli.</a:t>
            </a:r>
            <a:endParaRPr lang="it-IT" sz="23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7628F1B-CFCA-8D42-83F0-C4A9357BF041}"/>
              </a:ext>
            </a:extLst>
          </p:cNvPr>
          <p:cNvSpPr txBox="1"/>
          <p:nvPr/>
        </p:nvSpPr>
        <p:spPr>
          <a:xfrm>
            <a:off x="3181350" y="323275"/>
            <a:ext cx="6470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3200" b="1" i="0" dirty="0">
                <a:effectLst/>
                <a:latin typeface="Baskerville Old Face" panose="02020602080505020303" pitchFamily="18" charset="77"/>
              </a:rPr>
              <a:t>La legge delle proporzioni multiple</a:t>
            </a:r>
            <a:endParaRPr lang="it-IT" sz="3200" dirty="0"/>
          </a:p>
        </p:txBody>
      </p:sp>
      <p:pic>
        <p:nvPicPr>
          <p:cNvPr id="5" name="Immagine 5">
            <a:extLst>
              <a:ext uri="{FF2B5EF4-FFF2-40B4-BE49-F238E27FC236}">
                <a16:creationId xmlns:a16="http://schemas.microsoft.com/office/drawing/2014/main" id="{DC282701-8CBF-B74E-A378-C12513C00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747" y="3144531"/>
            <a:ext cx="5478502" cy="999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06FD60A-4CCD-2D4C-93A4-C6AD9CC57900}"/>
              </a:ext>
            </a:extLst>
          </p:cNvPr>
          <p:cNvSpPr txBox="1"/>
          <p:nvPr/>
        </p:nvSpPr>
        <p:spPr>
          <a:xfrm>
            <a:off x="4743337" y="4303133"/>
            <a:ext cx="72773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i="0" dirty="0">
                <a:effectLst/>
                <a:latin typeface="Baskerville Old Face" panose="02020602080505020303" pitchFamily="18" charset="77"/>
              </a:rPr>
              <a:t>I valori riportati in tabella confermano la legge di Dalton e indicano che se nel composto I</a:t>
            </a:r>
            <a:endParaRPr lang="it-IT" sz="22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2200" b="1" i="0" dirty="0">
                <a:effectLst/>
                <a:latin typeface="Baskerville Old Face" panose="02020602080505020303" pitchFamily="18" charset="77"/>
              </a:rPr>
              <a:t>con un atomo di carbonio si lega un atomo di ossigeno, allora nel composto Il con un</a:t>
            </a:r>
            <a:endParaRPr lang="it-IT" sz="22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2200" b="1" i="0" dirty="0">
                <a:effectLst/>
                <a:latin typeface="Baskerville Old Face" panose="02020602080505020303" pitchFamily="18" charset="77"/>
              </a:rPr>
              <a:t>atomo di carbonio si legano due atomi di ossigeno.</a:t>
            </a:r>
            <a:endParaRPr lang="it-IT" sz="2200" b="1" dirty="0">
              <a:effectLst/>
              <a:latin typeface="Baskerville Old Face" panose="02020602080505020303" pitchFamily="18" charset="77"/>
            </a:endParaRPr>
          </a:p>
          <a:p>
            <a:pPr algn="l"/>
            <a:endParaRPr lang="it-IT" sz="2200" b="1" dirty="0">
              <a:latin typeface="Baskerville Old Face" panose="02020602080505020303" pitchFamily="18" charset="77"/>
            </a:endParaRPr>
          </a:p>
        </p:txBody>
      </p:sp>
      <p:pic>
        <p:nvPicPr>
          <p:cNvPr id="9" name="Immagine 9">
            <a:extLst>
              <a:ext uri="{FF2B5EF4-FFF2-40B4-BE49-F238E27FC236}">
                <a16:creationId xmlns:a16="http://schemas.microsoft.com/office/drawing/2014/main" id="{047CF31A-FCDC-3541-A3B2-5FCC2A72D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35" y="4456821"/>
            <a:ext cx="3253812" cy="1913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6297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EA15F4FA-AFBA-4144-BAD6-433079E01E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B78B01F-0DA8-0B40-BBE2-A39944A4E21E}"/>
              </a:ext>
            </a:extLst>
          </p:cNvPr>
          <p:cNvSpPr txBox="1"/>
          <p:nvPr/>
        </p:nvSpPr>
        <p:spPr>
          <a:xfrm>
            <a:off x="392500" y="848367"/>
            <a:ext cx="50133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0" dirty="0">
                <a:effectLst/>
                <a:latin typeface="Baskerville Old Face" panose="02020602080505020303" pitchFamily="18" charset="77"/>
              </a:rPr>
              <a:t>Le trasformazioni chimiche della materia portano alla formazione di</a:t>
            </a:r>
            <a:endParaRPr lang="it-IT" sz="20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2000" b="1" i="0" dirty="0">
                <a:effectLst/>
                <a:latin typeface="Baskerville Old Face" panose="02020602080505020303" pitchFamily="18" charset="77"/>
              </a:rPr>
              <a:t>nuove sostanze e di conseguenza sono accompagnate spesso da</a:t>
            </a:r>
            <a:endParaRPr lang="it-IT" sz="20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2000" b="1" i="0" dirty="0">
                <a:effectLst/>
                <a:latin typeface="Baskerville Old Face" panose="02020602080505020303" pitchFamily="18" charset="77"/>
              </a:rPr>
              <a:t>cambiamenti vistosi del sistema.</a:t>
            </a:r>
            <a:endParaRPr lang="it-IT" sz="2000" b="1" dirty="0">
              <a:effectLst/>
              <a:latin typeface="Baskerville Old Face" panose="02020602080505020303" pitchFamily="18" charset="77"/>
            </a:endParaRPr>
          </a:p>
          <a:p>
            <a:endParaRPr lang="it-IT" sz="20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2000" b="1" i="0" dirty="0">
                <a:effectLst/>
                <a:latin typeface="Baskerville Old Face" panose="02020602080505020303" pitchFamily="18" charset="77"/>
              </a:rPr>
              <a:t>Le reazioni chimiche descrivono le trasformazioni della materia in cui una o più sostanze, i reagenti, si trasformano in altre sostanze, i prodotti.</a:t>
            </a:r>
            <a:endParaRPr lang="it-IT" sz="2000" b="1" dirty="0">
              <a:effectLst/>
              <a:latin typeface="Baskerville Old Face" panose="02020602080505020303" pitchFamily="18" charset="77"/>
            </a:endParaRPr>
          </a:p>
          <a:p>
            <a:pPr algn="l"/>
            <a:endParaRPr lang="it-IT" sz="2000" b="1" dirty="0">
              <a:latin typeface="Baskerville Old Face" panose="02020602080505020303" pitchFamily="18" charset="77"/>
            </a:endParaRPr>
          </a:p>
        </p:txBody>
      </p:sp>
      <p:pic>
        <p:nvPicPr>
          <p:cNvPr id="6" name="Immagine 6">
            <a:extLst>
              <a:ext uri="{FF2B5EF4-FFF2-40B4-BE49-F238E27FC236}">
                <a16:creationId xmlns:a16="http://schemas.microsoft.com/office/drawing/2014/main" id="{7EFDC344-4C51-5E4E-B854-52C97758A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932" y="1683389"/>
            <a:ext cx="3508693" cy="1075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8D26D61-F1D7-244A-8072-3ECB392833AD}"/>
              </a:ext>
            </a:extLst>
          </p:cNvPr>
          <p:cNvSpPr txBox="1"/>
          <p:nvPr/>
        </p:nvSpPr>
        <p:spPr>
          <a:xfrm>
            <a:off x="5829305" y="4442108"/>
            <a:ext cx="616902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300" b="1" i="0" dirty="0">
                <a:effectLst/>
                <a:latin typeface="Baskerville Old Face" panose="02020602080505020303" pitchFamily="18" charset="77"/>
              </a:rPr>
              <a:t>La descrizione simbolica di una reazione chimica è chiamata equazione chimica.</a:t>
            </a:r>
            <a:endParaRPr lang="it-IT" sz="2300" b="1" dirty="0">
              <a:effectLst/>
              <a:latin typeface="Baskerville Old Face" panose="02020602080505020303" pitchFamily="18" charset="77"/>
            </a:endParaRPr>
          </a:p>
          <a:p>
            <a:pPr algn="l"/>
            <a:endParaRPr lang="it-IT" sz="2300" b="1" dirty="0"/>
          </a:p>
        </p:txBody>
      </p:sp>
      <p:pic>
        <p:nvPicPr>
          <p:cNvPr id="8" name="Immagine 8">
            <a:extLst>
              <a:ext uri="{FF2B5EF4-FFF2-40B4-BE49-F238E27FC236}">
                <a16:creationId xmlns:a16="http://schemas.microsoft.com/office/drawing/2014/main" id="{93A0F77E-F8BE-5140-BD8E-072F23073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16" y="5376675"/>
            <a:ext cx="4114800" cy="850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8387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magine 2">
            <a:extLst>
              <a:ext uri="{FF2B5EF4-FFF2-40B4-BE49-F238E27FC236}">
                <a16:creationId xmlns:a16="http://schemas.microsoft.com/office/drawing/2014/main" id="{4B635BEE-BA34-234F-8FF8-9CBCFC5DD1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 rot="5400000">
            <a:off x="2669832" y="-2662644"/>
            <a:ext cx="6858000" cy="1218329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F887DC9-CE69-E343-966A-678B627D85CC}"/>
              </a:ext>
            </a:extLst>
          </p:cNvPr>
          <p:cNvSpPr txBox="1"/>
          <p:nvPr/>
        </p:nvSpPr>
        <p:spPr>
          <a:xfrm>
            <a:off x="1987420" y="1162486"/>
            <a:ext cx="83153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0" dirty="0">
                <a:effectLst/>
                <a:latin typeface="Baskerville Old Face" panose="02020602080505020303" pitchFamily="18" charset="77"/>
              </a:rPr>
              <a:t>Per rappresentare correttamente una trasformazione, davanti alle</a:t>
            </a:r>
            <a:endParaRPr lang="it-IT" sz="20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2000" b="1" i="0" dirty="0">
                <a:effectLst/>
                <a:latin typeface="Baskerville Old Face" panose="02020602080505020303" pitchFamily="18" charset="77"/>
              </a:rPr>
              <a:t>formule si scrivono numeri interi, i coefficienti stechiometrici, che rappresentano il rapporto minimo tra le particelle.</a:t>
            </a:r>
            <a:endParaRPr lang="it-IT" sz="2000" b="1" dirty="0">
              <a:effectLst/>
              <a:latin typeface="Baskerville Old Face" panose="02020602080505020303" pitchFamily="18" charset="77"/>
            </a:endParaRPr>
          </a:p>
          <a:p>
            <a:pPr algn="l"/>
            <a:endParaRPr lang="it-IT" sz="2000" b="1" dirty="0">
              <a:latin typeface="Baskerville Old Face" panose="02020602080505020303" pitchFamily="18" charset="77"/>
            </a:endParaRP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AC2A6AA5-B9C8-D747-BCA7-8668A1D0F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885" y="2485927"/>
            <a:ext cx="4109335" cy="132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FAD2301-F7ED-3046-AD43-9388242B1DBF}"/>
              </a:ext>
            </a:extLst>
          </p:cNvPr>
          <p:cNvSpPr txBox="1"/>
          <p:nvPr/>
        </p:nvSpPr>
        <p:spPr>
          <a:xfrm>
            <a:off x="2489072" y="4010366"/>
            <a:ext cx="7312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i="0" dirty="0">
                <a:effectLst/>
                <a:latin typeface="Baskerville Old Face" panose="02020602080505020303" pitchFamily="18" charset="77"/>
              </a:rPr>
              <a:t>L'operazione necessaria per uguagliare gli atomi tra reagenti e prodotti si chiama bilanciamento</a:t>
            </a:r>
            <a:endParaRPr lang="it-IT" sz="2100" b="1" dirty="0">
              <a:effectLst/>
              <a:latin typeface="Baskerville Old Face" panose="02020602080505020303" pitchFamily="18" charset="77"/>
            </a:endParaRPr>
          </a:p>
          <a:p>
            <a:pPr algn="l"/>
            <a:endParaRPr lang="it-IT" b="1" dirty="0"/>
          </a:p>
        </p:txBody>
      </p:sp>
      <p:pic>
        <p:nvPicPr>
          <p:cNvPr id="6" name="Immagine 7">
            <a:extLst>
              <a:ext uri="{FF2B5EF4-FFF2-40B4-BE49-F238E27FC236}">
                <a16:creationId xmlns:a16="http://schemas.microsoft.com/office/drawing/2014/main" id="{D237CB50-1B28-D749-A90B-A0E3AC51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20" y="5026031"/>
            <a:ext cx="4114800" cy="730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2028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F9FCA7C0-7302-1342-A7A9-5E71ADC135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6200000">
            <a:off x="2667001" y="-2667000"/>
            <a:ext cx="6858000" cy="12192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E1BF2EF-7A4A-334C-AAB2-3D5E438B8E2E}"/>
              </a:ext>
            </a:extLst>
          </p:cNvPr>
          <p:cNvSpPr txBox="1"/>
          <p:nvPr/>
        </p:nvSpPr>
        <p:spPr>
          <a:xfrm>
            <a:off x="1371599" y="1843949"/>
            <a:ext cx="94488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b="1" dirty="0">
                <a:latin typeface="Baskerville Old Face" panose="02020602080505020303" pitchFamily="18" charset="77"/>
              </a:rPr>
              <a:t>-I due francobolli (seconda slide) </a:t>
            </a:r>
            <a:r>
              <a:rPr lang="it-IT" sz="2000" b="1">
                <a:latin typeface="Baskerville Old Face" panose="02020602080505020303" pitchFamily="18" charset="77"/>
              </a:rPr>
              <a:t>di P</a:t>
            </a:r>
            <a:r>
              <a:rPr lang="it-IT" sz="2000" b="1" i="0">
                <a:effectLst/>
                <a:latin typeface="Baskerville Old Face" panose="02020602080505020303" pitchFamily="18" charset="77"/>
              </a:rPr>
              <a:t>rou</a:t>
            </a:r>
            <a:r>
              <a:rPr lang="it-IT" sz="2000" b="1">
                <a:latin typeface="Baskerville Old Face" panose="02020602080505020303" pitchFamily="18" charset="77"/>
              </a:rPr>
              <a:t>st </a:t>
            </a:r>
            <a:r>
              <a:rPr lang="it-IT" sz="2000" b="1" dirty="0">
                <a:latin typeface="Baskerville Old Face" panose="02020602080505020303" pitchFamily="18" charset="77"/>
              </a:rPr>
              <a:t>e Dalton sono stati realizzati in digitale.</a:t>
            </a:r>
          </a:p>
          <a:p>
            <a:pPr algn="l"/>
            <a:r>
              <a:rPr lang="it-IT" sz="2000" b="1" dirty="0">
                <a:latin typeface="Baskerville Old Face" panose="02020602080505020303" pitchFamily="18" charset="77"/>
              </a:rPr>
              <a:t>-Il disegno (seconda slide) è stato realizzato da Federica Ferrigno ; Sanguigna.</a:t>
            </a:r>
          </a:p>
          <a:p>
            <a:pPr algn="l"/>
            <a:r>
              <a:rPr lang="it-IT" sz="2000" b="1" dirty="0">
                <a:latin typeface="Baskerville Old Face" panose="02020602080505020303" pitchFamily="18" charset="77"/>
              </a:rPr>
              <a:t>-La cartolina (quinta slide) è stata realizzata ipotizzando un dialogo tra il chimico Lavoisier e il suo compagno di corsi Etienne Condillac.</a:t>
            </a:r>
          </a:p>
          <a:p>
            <a:pPr algn="l"/>
            <a:r>
              <a:rPr lang="it-IT" sz="2000" b="1" dirty="0">
                <a:latin typeface="Baskerville Old Face" panose="02020602080505020303" pitchFamily="18" charset="77"/>
              </a:rPr>
              <a:t>-Il dipinto (sesta slide) è stato realizzato da Jacques-Louis David intitolato “</a:t>
            </a:r>
            <a:r>
              <a:rPr lang="it-IT" sz="2000" b="1" i="0" u="none" strike="noStrike" dirty="0">
                <a:effectLst/>
                <a:latin typeface="Baskerville Old Face" panose="02020602080505020303" pitchFamily="18" charset="77"/>
              </a:rPr>
              <a:t>Antoine Laurent Lavoisier and His Wife” ; Olio.</a:t>
            </a:r>
            <a:endParaRPr lang="it-IT" sz="2000" b="1" dirty="0">
              <a:latin typeface="Baskerville Old Face" panose="02020602080505020303" pitchFamily="18" charset="77"/>
            </a:endParaRPr>
          </a:p>
          <a:p>
            <a:pPr algn="l"/>
            <a:r>
              <a:rPr lang="it-IT" sz="2000" b="1" dirty="0">
                <a:latin typeface="Baskerville Old Face" panose="02020602080505020303" pitchFamily="18" charset="77"/>
              </a:rPr>
              <a:t>-Il dipinto (settima slide) è stato realizzato da Serena Zanga ; Pastelli ad olio.</a:t>
            </a:r>
          </a:p>
          <a:p>
            <a:pPr algn="l"/>
            <a:r>
              <a:rPr lang="it-IT" sz="2000" b="1" dirty="0">
                <a:latin typeface="Baskerville Old Face" panose="02020602080505020303" pitchFamily="18" charset="77"/>
              </a:rPr>
              <a:t>-Le immagini sono state scelte per dare un idea di psichedelico, quasi come una realtà alterata.</a:t>
            </a:r>
          </a:p>
          <a:p>
            <a:pPr algn="l"/>
            <a:endParaRPr lang="it-IT" sz="2000" b="1" dirty="0">
              <a:latin typeface="Baskerville Old Face" panose="02020602080505020303" pitchFamily="18" charset="77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952ABF6-DC7D-C04B-ACBF-FCF37C69AB95}"/>
              </a:ext>
            </a:extLst>
          </p:cNvPr>
          <p:cNvSpPr txBox="1"/>
          <p:nvPr/>
        </p:nvSpPr>
        <p:spPr>
          <a:xfrm>
            <a:off x="6095999" y="5289693"/>
            <a:ext cx="5676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200" b="1" dirty="0">
                <a:latin typeface="Baskerville Old Face" panose="02020602080505020303" pitchFamily="18" charset="77"/>
              </a:rPr>
              <a:t>Serena Zanga e Federica Ferrigno 4 F </a:t>
            </a:r>
          </a:p>
        </p:txBody>
      </p:sp>
    </p:spTree>
    <p:extLst>
      <p:ext uri="{BB962C8B-B14F-4D97-AF65-F5344CB8AC3E}">
        <p14:creationId xmlns:p14="http://schemas.microsoft.com/office/powerpoint/2010/main" val="3439968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5">
            <a:extLst>
              <a:ext uri="{FF2B5EF4-FFF2-40B4-BE49-F238E27FC236}">
                <a16:creationId xmlns:a16="http://schemas.microsoft.com/office/drawing/2014/main" id="{25F50096-F609-FE4F-9272-4EF8C4BE5D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76B462B-356F-CC40-B93C-D0836E59A6AA}"/>
              </a:ext>
            </a:extLst>
          </p:cNvPr>
          <p:cNvSpPr txBox="1"/>
          <p:nvPr/>
        </p:nvSpPr>
        <p:spPr>
          <a:xfrm>
            <a:off x="782637" y="243632"/>
            <a:ext cx="376872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3700" b="1" dirty="0">
                <a:latin typeface="Baskerville Old Face" panose="02020602080505020303" pitchFamily="18" charset="77"/>
              </a:rPr>
              <a:t>Le leggi ponderali</a:t>
            </a:r>
            <a:r>
              <a:rPr lang="it-IT" sz="3700" b="1" dirty="0"/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805C47-9C10-114F-A8B1-5F12E33EDFD9}"/>
              </a:ext>
            </a:extLst>
          </p:cNvPr>
          <p:cNvSpPr txBox="1"/>
          <p:nvPr/>
        </p:nvSpPr>
        <p:spPr>
          <a:xfrm>
            <a:off x="328616" y="2622198"/>
            <a:ext cx="376872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200" b="1" dirty="0">
                <a:latin typeface="Baskerville Old Face" panose="02020602080505020303" pitchFamily="18" charset="77"/>
              </a:rPr>
              <a:t>-Legge di Lavoisier</a:t>
            </a:r>
          </a:p>
          <a:p>
            <a:pPr algn="l"/>
            <a:endParaRPr lang="it-IT" sz="2200" b="1" dirty="0">
              <a:latin typeface="Baskerville Old Face" panose="02020602080505020303" pitchFamily="18" charset="77"/>
            </a:endParaRPr>
          </a:p>
          <a:p>
            <a:pPr algn="l"/>
            <a:endParaRPr lang="it-IT" sz="2200" b="1" dirty="0">
              <a:latin typeface="Baskerville Old Face" panose="02020602080505020303" pitchFamily="18" charset="77"/>
            </a:endParaRPr>
          </a:p>
          <a:p>
            <a:pPr algn="l"/>
            <a:r>
              <a:rPr lang="it-IT" sz="2200" b="1" dirty="0">
                <a:latin typeface="Baskerville Old Face" panose="02020602080505020303" pitchFamily="18" charset="77"/>
              </a:rPr>
              <a:t>-Legge di Proust</a:t>
            </a:r>
          </a:p>
          <a:p>
            <a:pPr algn="l"/>
            <a:endParaRPr lang="it-IT" sz="2200" b="1" dirty="0">
              <a:latin typeface="Baskerville Old Face" panose="02020602080505020303" pitchFamily="18" charset="77"/>
            </a:endParaRPr>
          </a:p>
          <a:p>
            <a:pPr algn="l"/>
            <a:endParaRPr lang="it-IT" sz="2200" b="1" dirty="0">
              <a:latin typeface="Baskerville Old Face" panose="02020602080505020303" pitchFamily="18" charset="77"/>
            </a:endParaRPr>
          </a:p>
          <a:p>
            <a:pPr algn="l"/>
            <a:r>
              <a:rPr lang="it-IT" sz="2200" b="1" dirty="0">
                <a:latin typeface="Baskerville Old Face" panose="02020602080505020303" pitchFamily="18" charset="77"/>
              </a:rPr>
              <a:t>-Legge di Dalton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AB2D8B6-8ED6-A240-A8BD-2BDA9461EA70}"/>
              </a:ext>
            </a:extLst>
          </p:cNvPr>
          <p:cNvSpPr txBox="1"/>
          <p:nvPr/>
        </p:nvSpPr>
        <p:spPr>
          <a:xfrm>
            <a:off x="3067441" y="2219683"/>
            <a:ext cx="1828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i="0" dirty="0">
                <a:effectLst/>
                <a:latin typeface="Baskerville Old Face" panose="02020602080505020303" pitchFamily="18" charset="77"/>
              </a:rPr>
              <a:t>Legge</a:t>
            </a:r>
            <a:endParaRPr lang="it-IT" sz="15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1500" b="1" i="0" dirty="0">
                <a:effectLst/>
                <a:latin typeface="Baskerville Old Face" panose="02020602080505020303" pitchFamily="18" charset="77"/>
              </a:rPr>
              <a:t>della conservazione</a:t>
            </a:r>
            <a:endParaRPr lang="it-IT" sz="15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1500" b="1" i="0" dirty="0">
                <a:effectLst/>
                <a:latin typeface="Baskerville Old Face" panose="02020602080505020303" pitchFamily="18" charset="77"/>
              </a:rPr>
              <a:t>della massa</a:t>
            </a:r>
            <a:endParaRPr lang="it-IT" sz="1500" b="1" dirty="0">
              <a:effectLst/>
              <a:latin typeface="Baskerville Old Face" panose="02020602080505020303" pitchFamily="18" charset="77"/>
            </a:endParaRPr>
          </a:p>
          <a:p>
            <a:br>
              <a:rPr lang="it-IT" sz="1500" b="1" dirty="0">
                <a:effectLst/>
                <a:latin typeface="Baskerville Old Face" panose="02020602080505020303" pitchFamily="18" charset="77"/>
              </a:rPr>
            </a:br>
            <a:endParaRPr lang="it-IT" sz="15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1500" b="1" i="0" dirty="0">
                <a:effectLst/>
                <a:latin typeface="Baskerville Old Face" panose="02020602080505020303" pitchFamily="18" charset="77"/>
              </a:rPr>
              <a:t>Legge delle proporzioni</a:t>
            </a:r>
            <a:endParaRPr lang="it-IT" sz="15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1500" b="1" i="0" dirty="0">
                <a:effectLst/>
                <a:latin typeface="Baskerville Old Face" panose="02020602080505020303" pitchFamily="18" charset="77"/>
              </a:rPr>
              <a:t>definite</a:t>
            </a:r>
            <a:endParaRPr lang="it-IT" sz="1500" b="1" dirty="0">
              <a:effectLst/>
              <a:latin typeface="Baskerville Old Face" panose="02020602080505020303" pitchFamily="18" charset="77"/>
            </a:endParaRPr>
          </a:p>
          <a:p>
            <a:br>
              <a:rPr lang="it-IT" sz="1500" b="1" dirty="0">
                <a:effectLst/>
                <a:latin typeface="Baskerville Old Face" panose="02020602080505020303" pitchFamily="18" charset="77"/>
              </a:rPr>
            </a:br>
            <a:endParaRPr lang="it-IT" sz="15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1500" b="1" i="0" dirty="0">
                <a:effectLst/>
                <a:latin typeface="Baskerville Old Face" panose="02020602080505020303" pitchFamily="18" charset="77"/>
              </a:rPr>
              <a:t>Legge delle proporzioni</a:t>
            </a:r>
            <a:endParaRPr lang="it-IT" sz="15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1500" b="1" i="0" dirty="0">
                <a:effectLst/>
                <a:latin typeface="Baskerville Old Face" panose="02020602080505020303" pitchFamily="18" charset="77"/>
              </a:rPr>
              <a:t>multiple</a:t>
            </a:r>
            <a:endParaRPr lang="it-IT" sz="1500" b="1" dirty="0">
              <a:effectLst/>
              <a:latin typeface="Baskerville Old Face" panose="02020602080505020303" pitchFamily="18" charset="77"/>
            </a:endParaRPr>
          </a:p>
          <a:p>
            <a:pPr algn="l"/>
            <a:endParaRPr lang="it-IT" sz="1500" b="1" dirty="0">
              <a:latin typeface="Baskerville Old Face" panose="02020602080505020303" pitchFamily="18" charset="77"/>
            </a:endParaRPr>
          </a:p>
        </p:txBody>
      </p:sp>
      <p:pic>
        <p:nvPicPr>
          <p:cNvPr id="9" name="Immagine 9">
            <a:extLst>
              <a:ext uri="{FF2B5EF4-FFF2-40B4-BE49-F238E27FC236}">
                <a16:creationId xmlns:a16="http://schemas.microsoft.com/office/drawing/2014/main" id="{AEE810BE-DCE0-C147-BD0A-AD72389CB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79" y="243632"/>
            <a:ext cx="1828800" cy="1909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magine 12">
            <a:extLst>
              <a:ext uri="{FF2B5EF4-FFF2-40B4-BE49-F238E27FC236}">
                <a16:creationId xmlns:a16="http://schemas.microsoft.com/office/drawing/2014/main" id="{C900FD8B-2CEB-7242-996E-4D8189B9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482" y="1750486"/>
            <a:ext cx="2027240" cy="2633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magine 13">
            <a:extLst>
              <a:ext uri="{FF2B5EF4-FFF2-40B4-BE49-F238E27FC236}">
                <a16:creationId xmlns:a16="http://schemas.microsoft.com/office/drawing/2014/main" id="{E3FF0803-45BA-3B43-A891-8411CD931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21" y="3853305"/>
            <a:ext cx="2408991" cy="2281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4176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A7093628-FC49-E94E-927E-DBD568696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D19659D-454C-0442-8C50-BACD1BC6B12B}"/>
              </a:ext>
            </a:extLst>
          </p:cNvPr>
          <p:cNvSpPr txBox="1"/>
          <p:nvPr/>
        </p:nvSpPr>
        <p:spPr>
          <a:xfrm>
            <a:off x="222251" y="55420"/>
            <a:ext cx="4089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900" dirty="0">
                <a:latin typeface="Baskerville Old Face" panose="02020602080505020303" pitchFamily="18" charset="77"/>
              </a:rPr>
              <a:t>Antoine De Lavoisier         </a:t>
            </a:r>
          </a:p>
          <a:p>
            <a:pPr algn="l"/>
            <a:r>
              <a:rPr lang="it-IT" sz="2900" dirty="0">
                <a:latin typeface="Baskerville Old Face" panose="02020602080505020303" pitchFamily="18" charset="77"/>
              </a:rPr>
              <a:t>(1743/1794)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17E5493-70E9-9542-9F4A-BDAFB891E7F8}"/>
              </a:ext>
            </a:extLst>
          </p:cNvPr>
          <p:cNvSpPr txBox="1"/>
          <p:nvPr/>
        </p:nvSpPr>
        <p:spPr>
          <a:xfrm>
            <a:off x="222250" y="1077218"/>
            <a:ext cx="307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latin typeface="Baskerville Old Face" panose="02020602080505020303" pitchFamily="18" charset="77"/>
              </a:rPr>
              <a:t>-Riconosciuto come padre fondatore della chimica.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7395CFE-DAEB-154C-B196-7AAED816C398}"/>
              </a:ext>
            </a:extLst>
          </p:cNvPr>
          <p:cNvSpPr txBox="1"/>
          <p:nvPr/>
        </p:nvSpPr>
        <p:spPr>
          <a:xfrm>
            <a:off x="222250" y="1801843"/>
            <a:ext cx="215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latin typeface="Baskerville Old Face" panose="02020602080505020303" pitchFamily="18" charset="77"/>
              </a:rPr>
              <a:t>-Confutò la teoria del flogisto.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3D23A9F-F242-0145-AED2-38CD54A58C5C}"/>
              </a:ext>
            </a:extLst>
          </p:cNvPr>
          <p:cNvSpPr txBox="1"/>
          <p:nvPr/>
        </p:nvSpPr>
        <p:spPr>
          <a:xfrm>
            <a:off x="222250" y="2526468"/>
            <a:ext cx="266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latin typeface="Baskerville Old Face" panose="02020602080505020303" pitchFamily="18" charset="77"/>
              </a:rPr>
              <a:t>-Aiutò a riformare la nomenclatura chimica.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311DBB9-FD32-C547-AE79-A6B9493AA6A6}"/>
              </a:ext>
            </a:extLst>
          </p:cNvPr>
          <p:cNvSpPr txBox="1"/>
          <p:nvPr/>
        </p:nvSpPr>
        <p:spPr>
          <a:xfrm>
            <a:off x="222250" y="3251093"/>
            <a:ext cx="2771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latin typeface="Baskerville Old Face" panose="02020602080505020303" pitchFamily="18" charset="77"/>
              </a:rPr>
              <a:t>-Fù il primo a scrivere gli annali di chimica(una rivista appunto di chimica).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3A40BA8-7FD8-0943-83B6-AD3D7D21467E}"/>
              </a:ext>
            </a:extLst>
          </p:cNvPr>
          <p:cNvSpPr txBox="1"/>
          <p:nvPr/>
        </p:nvSpPr>
        <p:spPr>
          <a:xfrm>
            <a:off x="6151562" y="2392019"/>
            <a:ext cx="26606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dirty="0">
                <a:latin typeface="Baskerville Old Face" panose="02020602080505020303" pitchFamily="18" charset="77"/>
              </a:rPr>
              <a:t>-Fù il primo ad utilizzare la bilancia come strumento scientifico e tenne in considerazione il peso degli elementi dei composti coinvolti nella reazione chimica(cosa che prima non si faceva).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C2E574F-2944-3241-BD29-7A36626505E2}"/>
              </a:ext>
            </a:extLst>
          </p:cNvPr>
          <p:cNvSpPr txBox="1"/>
          <p:nvPr/>
        </p:nvSpPr>
        <p:spPr>
          <a:xfrm>
            <a:off x="222250" y="4252717"/>
            <a:ext cx="2771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latin typeface="Baskerville Old Face" panose="02020602080505020303" pitchFamily="18" charset="77"/>
              </a:rPr>
              <a:t>-Scoprì inoltre che l’idrogeno e l’ossigeno erano elementi separati.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6F84588-CEA1-0040-91C8-AA81519B52F9}"/>
              </a:ext>
            </a:extLst>
          </p:cNvPr>
          <p:cNvSpPr txBox="1"/>
          <p:nvPr/>
        </p:nvSpPr>
        <p:spPr>
          <a:xfrm>
            <a:off x="222250" y="5254341"/>
            <a:ext cx="408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latin typeface="Baskerville Old Face" panose="02020602080505020303" pitchFamily="18" charset="77"/>
              </a:rPr>
              <a:t>-Scoprì la relazione esistente tra combustione e respirazione polmonare mettendo in rilievo il ruolo svolto dall’aria in ambedue i processi.</a:t>
            </a:r>
          </a:p>
        </p:txBody>
      </p:sp>
      <p:pic>
        <p:nvPicPr>
          <p:cNvPr id="13" name="Immagine 13">
            <a:extLst>
              <a:ext uri="{FF2B5EF4-FFF2-40B4-BE49-F238E27FC236}">
                <a16:creationId xmlns:a16="http://schemas.microsoft.com/office/drawing/2014/main" id="{F7370CF2-CA36-2C45-94FC-D30611863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212" y="436901"/>
            <a:ext cx="2463595" cy="3815816"/>
          </a:xfrm>
          <a:prstGeom prst="rect">
            <a:avLst/>
          </a:prstGeom>
          <a:ln>
            <a:noFill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magine 21">
            <a:extLst>
              <a:ext uri="{FF2B5EF4-FFF2-40B4-BE49-F238E27FC236}">
                <a16:creationId xmlns:a16="http://schemas.microsoft.com/office/drawing/2014/main" id="{050FE393-B92F-AB4C-903F-B2715E66E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0" y="2313937"/>
            <a:ext cx="2698054" cy="2797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Immagine 22">
            <a:extLst>
              <a:ext uri="{FF2B5EF4-FFF2-40B4-BE49-F238E27FC236}">
                <a16:creationId xmlns:a16="http://schemas.microsoft.com/office/drawing/2014/main" id="{07826C33-F774-E747-834B-439C96AF4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274" y="3834157"/>
            <a:ext cx="1897492" cy="23023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1457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7">
            <a:extLst>
              <a:ext uri="{FF2B5EF4-FFF2-40B4-BE49-F238E27FC236}">
                <a16:creationId xmlns:a16="http://schemas.microsoft.com/office/drawing/2014/main" id="{FD243DF7-809B-E748-B461-C295E5B7D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C3838FE-3E6B-8947-B376-BE1711330326}"/>
              </a:ext>
            </a:extLst>
          </p:cNvPr>
          <p:cNvSpPr txBox="1"/>
          <p:nvPr/>
        </p:nvSpPr>
        <p:spPr>
          <a:xfrm>
            <a:off x="552946" y="905589"/>
            <a:ext cx="352028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effectLst/>
                <a:latin typeface="Baskerville Old Face" panose="02020602080505020303" pitchFamily="18" charset="77"/>
              </a:rPr>
              <a:t>In uno dei suoi esperimenti, Lavoisier utilizzò ossido di mercurio, utilizzando una lente sfruttò i raggi solari per riscaldarlo, in questo modo l’ossido si decompose e ebbe una reazione chimica che portò alla formazione del mercurio , vide che pesava meno dell’ossido e dedusse che oltre al mercurio si era formato un gas chiamato da egli ossigeno. In realtà l’esperimento appena spiegato non </a:t>
            </a:r>
            <a:r>
              <a:rPr lang="it-IT" b="1" dirty="0">
                <a:latin typeface="Baskerville Old Face" panose="02020602080505020303" pitchFamily="18" charset="77"/>
              </a:rPr>
              <a:t>fu </a:t>
            </a:r>
            <a:r>
              <a:rPr lang="it-IT" b="1" dirty="0">
                <a:effectLst/>
                <a:latin typeface="Baskerville Old Face" panose="02020602080505020303" pitchFamily="18" charset="77"/>
              </a:rPr>
              <a:t>scoperto da Lavoisier ma da un altro scienziato Prietsley e fu proprio lui  non aver capito cosa fosse successo , quindi si recò a Parigi per raccontarlo a  Lavoisier che rimase colpito , decise di eseguire l’esperimento in laboratorio usando una bilancia.</a:t>
            </a:r>
          </a:p>
          <a:p>
            <a:pPr algn="l"/>
            <a:endParaRPr lang="it-IT" b="1" dirty="0">
              <a:latin typeface="Baskerville Old Face" panose="02020602080505020303" pitchFamily="18" charset="77"/>
            </a:endParaRPr>
          </a:p>
          <a:p>
            <a:pPr algn="l"/>
            <a:endParaRPr lang="it-IT" b="1" dirty="0"/>
          </a:p>
        </p:txBody>
      </p:sp>
      <p:pic>
        <p:nvPicPr>
          <p:cNvPr id="15" name="Immagine 15">
            <a:extLst>
              <a:ext uri="{FF2B5EF4-FFF2-40B4-BE49-F238E27FC236}">
                <a16:creationId xmlns:a16="http://schemas.microsoft.com/office/drawing/2014/main" id="{003663C1-AE8B-8649-8AB0-1DF34F496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25" y="1181100"/>
            <a:ext cx="4114800" cy="4495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Immagine 16">
            <a:extLst>
              <a:ext uri="{FF2B5EF4-FFF2-40B4-BE49-F238E27FC236}">
                <a16:creationId xmlns:a16="http://schemas.microsoft.com/office/drawing/2014/main" id="{F22448FF-68ED-1C49-9274-CAD453B8D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917" y="233898"/>
            <a:ext cx="1477169" cy="2006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3115E31-2F4A-0344-963E-43829AB28228}"/>
              </a:ext>
            </a:extLst>
          </p:cNvPr>
          <p:cNvSpPr txBox="1"/>
          <p:nvPr/>
        </p:nvSpPr>
        <p:spPr>
          <a:xfrm>
            <a:off x="7253684" y="5676900"/>
            <a:ext cx="228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b="1" dirty="0">
                <a:latin typeface="Baskerville Old Face" panose="02020602080505020303" pitchFamily="18" charset="77"/>
              </a:rPr>
              <a:t>Antonie De Lavoisier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3B86C41-4720-704E-A898-6ECBEAA02E7C}"/>
              </a:ext>
            </a:extLst>
          </p:cNvPr>
          <p:cNvSpPr txBox="1"/>
          <p:nvPr/>
        </p:nvSpPr>
        <p:spPr>
          <a:xfrm>
            <a:off x="2966640" y="233898"/>
            <a:ext cx="6169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3000" dirty="0">
                <a:latin typeface="Baskerville Old Face" panose="02020602080505020303" pitchFamily="18" charset="77"/>
              </a:rPr>
              <a:t>Legge della conservazione di massa</a:t>
            </a:r>
          </a:p>
        </p:txBody>
      </p:sp>
    </p:spTree>
    <p:extLst>
      <p:ext uri="{BB962C8B-B14F-4D97-AF65-F5344CB8AC3E}">
        <p14:creationId xmlns:p14="http://schemas.microsoft.com/office/powerpoint/2010/main" val="579406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57F0E2D1-21D6-214C-8833-EF014CE6E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7999" cy="12192000"/>
          </a:xfrm>
          <a:prstGeom prst="rect">
            <a:avLst/>
          </a:prstGeom>
        </p:spPr>
      </p:pic>
      <p:pic>
        <p:nvPicPr>
          <p:cNvPr id="7" name="Immagine 7">
            <a:extLst>
              <a:ext uri="{FF2B5EF4-FFF2-40B4-BE49-F238E27FC236}">
                <a16:creationId xmlns:a16="http://schemas.microsoft.com/office/drawing/2014/main" id="{A3E2F7FA-4C06-DF47-917D-52B37FE64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39" y="-254000"/>
            <a:ext cx="9746220" cy="6232195"/>
          </a:xfrm>
          <a:prstGeom prst="rect">
            <a:avLst/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93304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magine 8">
            <a:extLst>
              <a:ext uri="{FF2B5EF4-FFF2-40B4-BE49-F238E27FC236}">
                <a16:creationId xmlns:a16="http://schemas.microsoft.com/office/drawing/2014/main" id="{AFAC3EAC-9C98-7D48-8AA9-D3A96A1318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39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AB859952-83AF-D84C-939D-F2960021A0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2B6DE0-9FF6-3345-9365-B3CA65D98B6A}"/>
              </a:ext>
            </a:extLst>
          </p:cNvPr>
          <p:cNvSpPr txBox="1"/>
          <p:nvPr/>
        </p:nvSpPr>
        <p:spPr>
          <a:xfrm>
            <a:off x="276224" y="371475"/>
            <a:ext cx="36449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b="1" dirty="0">
                <a:latin typeface="Baskerville Old Face" panose="02020602080505020303" pitchFamily="18" charset="77"/>
              </a:rPr>
              <a:t>Joseph </a:t>
            </a:r>
            <a:r>
              <a:rPr lang="it-IT" sz="2700" b="1" i="0" dirty="0">
                <a:effectLst/>
                <a:latin typeface="Baskerville Old Face" panose="02020602080505020303" pitchFamily="18" charset="77"/>
              </a:rPr>
              <a:t>–</a:t>
            </a:r>
            <a:r>
              <a:rPr lang="it-IT" sz="2700" b="1" dirty="0">
                <a:latin typeface="Baskerville Old Face" panose="02020602080505020303" pitchFamily="18" charset="77"/>
              </a:rPr>
              <a:t>Pr</a:t>
            </a:r>
            <a:r>
              <a:rPr lang="it-IT" sz="2700" b="1" i="0" dirty="0">
                <a:effectLst/>
                <a:latin typeface="Baskerville Old Face" panose="02020602080505020303" pitchFamily="18" charset="77"/>
              </a:rPr>
              <a:t>ou</a:t>
            </a:r>
            <a:r>
              <a:rPr lang="it-IT" sz="2700" b="1" dirty="0">
                <a:latin typeface="Baskerville Old Face" panose="02020602080505020303" pitchFamily="18" charset="77"/>
              </a:rPr>
              <a:t>st</a:t>
            </a:r>
          </a:p>
          <a:p>
            <a:r>
              <a:rPr lang="it-IT" sz="2700" b="1" i="0" dirty="0">
                <a:effectLst/>
                <a:latin typeface="Baskerville Old Face" panose="02020602080505020303" pitchFamily="18" charset="77"/>
              </a:rPr>
              <a:t>(1754-1826)</a:t>
            </a:r>
            <a:endParaRPr lang="it-IT" sz="2700" b="1" dirty="0">
              <a:effectLst/>
              <a:latin typeface="Baskerville Old Face" panose="02020602080505020303" pitchFamily="18" charset="77"/>
            </a:endParaRPr>
          </a:p>
          <a:p>
            <a:pPr algn="l"/>
            <a:endParaRPr lang="it-IT" sz="2700" dirty="0">
              <a:latin typeface="Baskerville Old Face" panose="02020602080505020303" pitchFamily="18" charset="77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6641EAE-AA61-0F4A-ADCD-02121445B03F}"/>
              </a:ext>
            </a:extLst>
          </p:cNvPr>
          <p:cNvSpPr txBox="1"/>
          <p:nvPr/>
        </p:nvSpPr>
        <p:spPr>
          <a:xfrm>
            <a:off x="2968625" y="1318475"/>
            <a:ext cx="47244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100" b="1" i="0" u="none" strike="noStrike" dirty="0">
                <a:effectLst/>
                <a:latin typeface="Baskerville Old Face" panose="02020602080505020303" pitchFamily="18" charset="77"/>
              </a:rPr>
              <a:t>-Divenne membro dell'Accademia delle Scienze nel </a:t>
            </a:r>
            <a:r>
              <a:rPr lang="it-IT" sz="2100" b="1" dirty="0">
                <a:latin typeface="Baskerville Old Face" panose="02020602080505020303" pitchFamily="18" charset="77"/>
              </a:rPr>
              <a:t>1816. </a:t>
            </a:r>
            <a:r>
              <a:rPr lang="it-IT" sz="2100" b="1" i="0" u="none" strike="noStrike" dirty="0">
                <a:effectLst/>
                <a:latin typeface="Baskerville Old Face" panose="02020602080505020303" pitchFamily="18" charset="77"/>
              </a:rPr>
              <a:t>È considerato uno dei precursori della teoria atomica.</a:t>
            </a:r>
            <a:endParaRPr lang="it-IT" sz="2100" b="1" dirty="0">
              <a:latin typeface="Baskerville Old Face" panose="02020602080505020303" pitchFamily="18" charset="77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4414EAC-7A1A-924E-8CD6-C1056E01A422}"/>
              </a:ext>
            </a:extLst>
          </p:cNvPr>
          <p:cNvSpPr txBox="1"/>
          <p:nvPr/>
        </p:nvSpPr>
        <p:spPr>
          <a:xfrm>
            <a:off x="5441950" y="2413334"/>
            <a:ext cx="450215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i="0" dirty="0">
                <a:effectLst/>
                <a:latin typeface="Baskerville Old Face" panose="02020602080505020303" pitchFamily="18" charset="77"/>
              </a:rPr>
              <a:t>-Secondo Proust, </a:t>
            </a:r>
            <a:r>
              <a:rPr lang="it-IT" sz="2100" b="1" i="1" dirty="0">
                <a:effectLst/>
                <a:latin typeface="Baskerville Old Face" panose="02020602080505020303" pitchFamily="18" charset="77"/>
              </a:rPr>
              <a:t>"...un composto è un prodotto privilegiato al quale la natura ha dato una composizione costante"</a:t>
            </a:r>
            <a:r>
              <a:rPr lang="it-IT" sz="2100" b="1" i="0" dirty="0">
                <a:effectLst/>
                <a:latin typeface="Baskerville Old Face" panose="02020602080505020303" pitchFamily="18" charset="77"/>
              </a:rPr>
              <a:t>.</a:t>
            </a:r>
            <a:endParaRPr lang="it-IT" sz="2100" b="1" dirty="0">
              <a:effectLst/>
              <a:latin typeface="Baskerville Old Face" panose="02020602080505020303" pitchFamily="18" charset="77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E76F204-E600-A34A-A93F-B79CADD54AB3}"/>
              </a:ext>
            </a:extLst>
          </p:cNvPr>
          <p:cNvSpPr txBox="1"/>
          <p:nvPr/>
        </p:nvSpPr>
        <p:spPr>
          <a:xfrm>
            <a:off x="2968625" y="3580404"/>
            <a:ext cx="38989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i="0" dirty="0">
                <a:effectLst/>
                <a:latin typeface="Baskerville Old Face" panose="02020602080505020303" pitchFamily="18" charset="77"/>
              </a:rPr>
              <a:t>-Esistono però delle eccezioni costituite dai cosiddetti composti non stechiometrici.</a:t>
            </a:r>
            <a:endParaRPr lang="it-IT" sz="2100" b="1" dirty="0">
              <a:effectLst/>
              <a:latin typeface="Baskerville Old Face" panose="02020602080505020303" pitchFamily="18" charset="77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A84B9A4-F7A1-9749-B970-6D2210537648}"/>
              </a:ext>
            </a:extLst>
          </p:cNvPr>
          <p:cNvSpPr txBox="1"/>
          <p:nvPr/>
        </p:nvSpPr>
        <p:spPr>
          <a:xfrm>
            <a:off x="5626099" y="4709913"/>
            <a:ext cx="3248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100" b="1" dirty="0">
                <a:latin typeface="Baskerville Old Face" panose="02020602080505020303" pitchFamily="18" charset="77"/>
              </a:rPr>
              <a:t>-La sua fama viene attribuita principalmente alla scoperta della legge delle proporzioni definite. </a:t>
            </a:r>
          </a:p>
        </p:txBody>
      </p:sp>
    </p:spTree>
    <p:extLst>
      <p:ext uri="{BB962C8B-B14F-4D97-AF65-F5344CB8AC3E}">
        <p14:creationId xmlns:p14="http://schemas.microsoft.com/office/powerpoint/2010/main" val="3148403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>
            <a:extLst>
              <a:ext uri="{FF2B5EF4-FFF2-40B4-BE49-F238E27FC236}">
                <a16:creationId xmlns:a16="http://schemas.microsoft.com/office/drawing/2014/main" id="{513C09C5-2349-CF43-A684-259CFCDE7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6999"/>
            <a:ext cx="6858001" cy="12192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903763A-FCA9-2D47-9CB2-A017A594D9C8}"/>
              </a:ext>
            </a:extLst>
          </p:cNvPr>
          <p:cNvSpPr txBox="1"/>
          <p:nvPr/>
        </p:nvSpPr>
        <p:spPr>
          <a:xfrm>
            <a:off x="2260599" y="1305341"/>
            <a:ext cx="52324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b="1" dirty="0">
                <a:latin typeface="Baskerville Old Face" panose="02020602080505020303" pitchFamily="18" charset="77"/>
              </a:rPr>
              <a:t>L</a:t>
            </a:r>
            <a:r>
              <a:rPr lang="it-IT" sz="1500" b="1" i="0" dirty="0">
                <a:effectLst/>
                <a:latin typeface="Baskerville Old Face" panose="02020602080505020303" pitchFamily="18" charset="77"/>
              </a:rPr>
              <a:t>a legge delle proporzioni definite afferma che la</a:t>
            </a:r>
            <a:endParaRPr lang="it-IT" sz="15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1500" b="1" i="0" dirty="0">
                <a:effectLst/>
                <a:latin typeface="Baskerville Old Face" panose="02020602080505020303" pitchFamily="18" charset="77"/>
              </a:rPr>
              <a:t>composizione elementare di ogni composto, cioè la</a:t>
            </a:r>
            <a:endParaRPr lang="it-IT" sz="15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1500" b="1" i="0" dirty="0">
                <a:effectLst/>
                <a:latin typeface="Baskerville Old Face" panose="02020602080505020303" pitchFamily="18" charset="77"/>
              </a:rPr>
              <a:t>percentuale di ciascun elemento che lo costituisce,</a:t>
            </a:r>
            <a:endParaRPr lang="it-IT" sz="15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1500" b="1" i="0" dirty="0">
                <a:effectLst/>
                <a:latin typeface="Baskerville Old Face" panose="02020602080505020303" pitchFamily="18" charset="77"/>
              </a:rPr>
              <a:t>è definita, costante e caratteristica.</a:t>
            </a:r>
          </a:p>
          <a:p>
            <a:endParaRPr lang="it-IT" sz="1500" b="1" dirty="0">
              <a:latin typeface="Baskerville Old Face" panose="02020602080505020303" pitchFamily="18" charset="77"/>
            </a:endParaRPr>
          </a:p>
          <a:p>
            <a:r>
              <a:rPr lang="it-IT" sz="1500" b="1" i="0" dirty="0">
                <a:effectLst/>
                <a:latin typeface="Baskerville Old Face" panose="02020602080505020303" pitchFamily="18" charset="77"/>
              </a:rPr>
              <a:t>Riscaldando il magnesio in presenza</a:t>
            </a:r>
            <a:endParaRPr lang="it-IT" sz="15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1500" b="1" i="0" dirty="0">
                <a:effectLst/>
                <a:latin typeface="Baskerville Old Face" panose="02020602080505020303" pitchFamily="18" charset="77"/>
              </a:rPr>
              <a:t>di aria si ottiene l'ossido di magnesio.</a:t>
            </a:r>
            <a:endParaRPr lang="it-IT" sz="15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1500" b="1" i="0" dirty="0">
                <a:effectLst/>
                <a:latin typeface="Baskerville Old Face" panose="02020602080505020303" pitchFamily="18" charset="77"/>
              </a:rPr>
              <a:t>I dati in tabella mostrano le quantità</a:t>
            </a:r>
            <a:endParaRPr lang="it-IT" sz="15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1500" b="1" i="0" dirty="0">
                <a:effectLst/>
                <a:latin typeface="Baskerville Old Face" panose="02020602080505020303" pitchFamily="18" charset="77"/>
              </a:rPr>
              <a:t>di ossigeno, ottenute facendo una</a:t>
            </a:r>
            <a:endParaRPr lang="it-IT" sz="15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1500" b="1" i="0" dirty="0">
                <a:effectLst/>
                <a:latin typeface="Baskerville Old Face" panose="02020602080505020303" pitchFamily="18" charset="77"/>
              </a:rPr>
              <a:t>differenza, che reagiscono con diverse</a:t>
            </a:r>
            <a:endParaRPr lang="it-IT" sz="15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1500" b="1" i="0" dirty="0">
                <a:effectLst/>
                <a:latin typeface="Baskerville Old Face" panose="02020602080505020303" pitchFamily="18" charset="77"/>
              </a:rPr>
              <a:t>quantità di magnesio.</a:t>
            </a:r>
            <a:br>
              <a:rPr lang="it-IT" sz="1500" b="1" dirty="0">
                <a:effectLst/>
                <a:latin typeface="Baskerville Old Face" panose="02020602080505020303" pitchFamily="18" charset="77"/>
              </a:rPr>
            </a:br>
            <a:endParaRPr lang="it-IT" sz="15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1500" b="1" i="0" dirty="0">
                <a:effectLst/>
                <a:latin typeface="Baskerville Old Face" panose="02020602080505020303" pitchFamily="18" charset="77"/>
              </a:rPr>
              <a:t>Tra le masse di magnesio e di ossigeno che si combinano</a:t>
            </a:r>
            <a:r>
              <a:rPr lang="it-IT" sz="1500" b="1" dirty="0">
                <a:latin typeface="Baskerville Old Face" panose="02020602080505020303" pitchFamily="18" charset="77"/>
              </a:rPr>
              <a:t> </a:t>
            </a:r>
            <a:r>
              <a:rPr lang="it-IT" sz="1500" b="1" i="0" dirty="0">
                <a:effectLst/>
                <a:latin typeface="Baskerville Old Face" panose="02020602080505020303" pitchFamily="18" charset="77"/>
              </a:rPr>
              <a:t>esiste una relazione di proporzionalità diretta: in un grafico cartesiano le coppie di valori stanno su una retta passante per l'origine.</a:t>
            </a:r>
            <a:endParaRPr lang="it-IT" sz="1500" b="1" dirty="0">
              <a:effectLst/>
              <a:latin typeface="Baskerville Old Face" panose="02020602080505020303" pitchFamily="18" charset="77"/>
            </a:endParaRPr>
          </a:p>
          <a:p>
            <a:endParaRPr lang="it-IT" sz="1500" b="1" dirty="0">
              <a:latin typeface="Baskerville Old Face" panose="02020602080505020303" pitchFamily="18" charset="77"/>
            </a:endParaRPr>
          </a:p>
          <a:p>
            <a:endParaRPr lang="it-IT" sz="1500" b="1" dirty="0">
              <a:effectLst/>
              <a:latin typeface="Baskerville Old Face" panose="02020602080505020303" pitchFamily="18" charset="77"/>
            </a:endParaRPr>
          </a:p>
          <a:p>
            <a:pPr algn="l"/>
            <a:endParaRPr lang="it-IT" sz="1500" b="1" dirty="0">
              <a:latin typeface="Baskerville Old Face" panose="02020602080505020303" pitchFamily="18" charset="77"/>
            </a:endParaRPr>
          </a:p>
        </p:txBody>
      </p:sp>
      <p:pic>
        <p:nvPicPr>
          <p:cNvPr id="6" name="Immagine 6">
            <a:extLst>
              <a:ext uri="{FF2B5EF4-FFF2-40B4-BE49-F238E27FC236}">
                <a16:creationId xmlns:a16="http://schemas.microsoft.com/office/drawing/2014/main" id="{1A58FD96-F1AB-9A41-A157-554C3080F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850" y="2402889"/>
            <a:ext cx="3025775" cy="14623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magine 7">
            <a:extLst>
              <a:ext uri="{FF2B5EF4-FFF2-40B4-BE49-F238E27FC236}">
                <a16:creationId xmlns:a16="http://schemas.microsoft.com/office/drawing/2014/main" id="{AF848509-4991-5A41-A10A-F96AE4E38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0" y="4029351"/>
            <a:ext cx="2655451" cy="2366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E89ACE3-FACA-5542-B3D7-8B304FB98394}"/>
              </a:ext>
            </a:extLst>
          </p:cNvPr>
          <p:cNvSpPr txBox="1"/>
          <p:nvPr/>
        </p:nvSpPr>
        <p:spPr>
          <a:xfrm>
            <a:off x="3233736" y="126604"/>
            <a:ext cx="572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800" b="1" dirty="0">
                <a:latin typeface="Baskerville Old Face" panose="02020602080505020303" pitchFamily="18" charset="77"/>
                <a:ea typeface="Batang" panose="02000300000000000000" pitchFamily="2" charset="-127"/>
              </a:rPr>
              <a:t>La legge delle proporzioni definite</a:t>
            </a:r>
          </a:p>
        </p:txBody>
      </p:sp>
    </p:spTree>
    <p:extLst>
      <p:ext uri="{BB962C8B-B14F-4D97-AF65-F5344CB8AC3E}">
        <p14:creationId xmlns:p14="http://schemas.microsoft.com/office/powerpoint/2010/main" val="3513007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290639C0-582E-C541-83F9-67B7E4902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8"/>
            <a:ext cx="6858002" cy="12192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DECF22B-F8E0-EC40-AF9C-42FB16414BAC}"/>
              </a:ext>
            </a:extLst>
          </p:cNvPr>
          <p:cNvSpPr txBox="1"/>
          <p:nvPr/>
        </p:nvSpPr>
        <p:spPr>
          <a:xfrm>
            <a:off x="333375" y="905232"/>
            <a:ext cx="788987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300" b="1" i="0" dirty="0">
                <a:effectLst/>
                <a:latin typeface="Baskerville Old Face" panose="02020602080505020303" pitchFamily="18" charset="77"/>
              </a:rPr>
              <a:t>Utilizzando i dati di una prova è possibile esprimere la composizione percentuale dell'ossido di magnesio.</a:t>
            </a:r>
            <a:endParaRPr lang="it-IT" sz="2300" b="1" dirty="0">
              <a:effectLst/>
              <a:latin typeface="Baskerville Old Face" panose="02020602080505020303" pitchFamily="18" charset="77"/>
            </a:endParaRPr>
          </a:p>
          <a:p>
            <a:br>
              <a:rPr lang="it-IT" sz="2300" b="1" dirty="0">
                <a:effectLst/>
                <a:latin typeface="Baskerville Old Face" panose="02020602080505020303" pitchFamily="18" charset="77"/>
              </a:rPr>
            </a:br>
            <a:endParaRPr lang="it-IT" sz="23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2300" b="1" i="0" dirty="0">
                <a:effectLst/>
                <a:latin typeface="Baskerville Old Face" panose="02020602080505020303" pitchFamily="18" charset="77"/>
              </a:rPr>
              <a:t>Il magnesio e presente per il 60% e, dato che il composto</a:t>
            </a:r>
            <a:endParaRPr lang="it-IT" sz="23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2300" b="1" i="0" dirty="0">
                <a:effectLst/>
                <a:latin typeface="Baskerville Old Face" panose="02020602080505020303" pitchFamily="18" charset="77"/>
              </a:rPr>
              <a:t>è costituito da due soli elementi, l'ossigeno costituisce Il restante 40%.</a:t>
            </a:r>
            <a:endParaRPr lang="it-IT" sz="2300" b="1" dirty="0">
              <a:effectLst/>
              <a:latin typeface="Baskerville Old Face" panose="02020602080505020303" pitchFamily="18" charset="77"/>
            </a:endParaRPr>
          </a:p>
          <a:p>
            <a:br>
              <a:rPr lang="it-IT" sz="2300" b="1" dirty="0">
                <a:effectLst/>
                <a:latin typeface="Baskerville Old Face" panose="02020602080505020303" pitchFamily="18" charset="77"/>
              </a:rPr>
            </a:br>
            <a:endParaRPr lang="it-IT" sz="23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2300" b="1" i="0" dirty="0">
                <a:effectLst/>
                <a:latin typeface="Baskerville Old Face" panose="02020602080505020303" pitchFamily="18" charset="77"/>
              </a:rPr>
              <a:t>Il rapporto di combinazione (mug/mo)</a:t>
            </a:r>
            <a:endParaRPr lang="it-IT" sz="23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2300" b="1" i="0" dirty="0">
                <a:effectLst/>
                <a:latin typeface="Baskerville Old Face" panose="02020602080505020303" pitchFamily="18" charset="77"/>
              </a:rPr>
              <a:t>si ottiene facendo il rapporto tra un</a:t>
            </a:r>
            <a:endParaRPr lang="it-IT" sz="23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2300" b="1" i="0" dirty="0">
                <a:effectLst/>
                <a:latin typeface="Baskerville Old Face" panose="02020602080505020303" pitchFamily="18" charset="77"/>
              </a:rPr>
              <a:t>qualsiasi valore in ordinata e quello</a:t>
            </a:r>
            <a:endParaRPr lang="it-IT" sz="2300" b="1" dirty="0">
              <a:effectLst/>
              <a:latin typeface="Baskerville Old Face" panose="02020602080505020303" pitchFamily="18" charset="77"/>
            </a:endParaRPr>
          </a:p>
          <a:p>
            <a:r>
              <a:rPr lang="it-IT" sz="2300" b="1" i="0" dirty="0">
                <a:effectLst/>
                <a:latin typeface="Baskerville Old Face" panose="02020602080505020303" pitchFamily="18" charset="77"/>
              </a:rPr>
              <a:t>corrispondente in ascissa.</a:t>
            </a:r>
            <a:endParaRPr lang="it-IT" sz="2300" b="1" dirty="0">
              <a:effectLst/>
              <a:latin typeface="Baskerville Old Face" panose="02020602080505020303" pitchFamily="18" charset="77"/>
            </a:endParaRPr>
          </a:p>
          <a:p>
            <a:pPr algn="l"/>
            <a:endParaRPr lang="it-IT" sz="2300" b="1" dirty="0">
              <a:latin typeface="Baskerville Old Face" panose="02020602080505020303" pitchFamily="18" charset="77"/>
            </a:endParaRP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92AE7FD6-5D3D-984D-9EB6-4DBA7FD30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313" y="567546"/>
            <a:ext cx="3506374" cy="1260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E8F928A-580C-4D44-A1C0-D4B379E06BE8}"/>
              </a:ext>
            </a:extLst>
          </p:cNvPr>
          <p:cNvSpPr txBox="1"/>
          <p:nvPr/>
        </p:nvSpPr>
        <p:spPr>
          <a:xfrm>
            <a:off x="7254876" y="1755939"/>
            <a:ext cx="527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400" b="1" dirty="0">
                <a:latin typeface="Baskerville Old Face" panose="02020602080505020303" pitchFamily="18" charset="77"/>
              </a:rPr>
              <a:t>La percentuale del magnesio si può calcolare nel seguente modo</a:t>
            </a:r>
            <a:r>
              <a:rPr lang="it-IT" b="1" dirty="0"/>
              <a:t>:</a:t>
            </a:r>
          </a:p>
        </p:txBody>
      </p:sp>
      <p:pic>
        <p:nvPicPr>
          <p:cNvPr id="6" name="Immagine 6">
            <a:extLst>
              <a:ext uri="{FF2B5EF4-FFF2-40B4-BE49-F238E27FC236}">
                <a16:creationId xmlns:a16="http://schemas.microsoft.com/office/drawing/2014/main" id="{6DB15EDE-BB00-FD44-ABC2-B09D03F55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056" y="2164150"/>
            <a:ext cx="3164888" cy="433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magine 7">
            <a:extLst>
              <a:ext uri="{FF2B5EF4-FFF2-40B4-BE49-F238E27FC236}">
                <a16:creationId xmlns:a16="http://schemas.microsoft.com/office/drawing/2014/main" id="{145B339A-0C2D-2341-A9A0-1B5A07B03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868" y="3583960"/>
            <a:ext cx="2781564" cy="2536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93343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1103</Words>
  <Application>Microsoft Office PowerPoint</Application>
  <PresentationFormat>Widescreen</PresentationFormat>
  <Paragraphs>99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Baskerville Old Face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 Ferrigno</dc:creator>
  <cp:lastModifiedBy>Di lorenzo Di Lorenzo</cp:lastModifiedBy>
  <cp:revision>2</cp:revision>
  <dcterms:created xsi:type="dcterms:W3CDTF">2021-10-27T13:12:00Z</dcterms:created>
  <dcterms:modified xsi:type="dcterms:W3CDTF">2021-10-31T08:30:46Z</dcterms:modified>
</cp:coreProperties>
</file>